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Default Extension="wav" ContentType="audio/wav"/>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9" r:id="rId3"/>
    <p:sldId id="270" r:id="rId4"/>
    <p:sldId id="263" r:id="rId5"/>
    <p:sldId id="262" r:id="rId6"/>
    <p:sldId id="260" r:id="rId7"/>
    <p:sldId id="277" r:id="rId8"/>
    <p:sldId id="264" r:id="rId9"/>
    <p:sldId id="265" r:id="rId10"/>
    <p:sldId id="266" r:id="rId11"/>
    <p:sldId id="267" r:id="rId12"/>
    <p:sldId id="259" r:id="rId13"/>
    <p:sldId id="268" r:id="rId14"/>
    <p:sldId id="261" r:id="rId15"/>
    <p:sldId id="271" r:id="rId16"/>
    <p:sldId id="269" r:id="rId17"/>
    <p:sldId id="272" r:id="rId18"/>
    <p:sldId id="275" r:id="rId19"/>
    <p:sldId id="273" r:id="rId20"/>
    <p:sldId id="274" r:id="rId21"/>
    <p:sldId id="276" r:id="rId22"/>
    <p:sldId id="278"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38"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555F4224-8B6E-4979-93B6-9371FF5574E6}" type="datetimeFigureOut">
              <a:rPr lang="en-US" smtClean="0"/>
              <a:pPr/>
              <a:t>10/24/2013</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09E2C9D-E67B-49EB-B15C-25F11CF0BBEC}"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E2C9D-E67B-49EB-B15C-25F11CF0BB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1" y="147319"/>
            <a:ext cx="1956047"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9"/>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09E2C9D-E67B-49EB-B15C-25F11CF0BB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E2C9D-E67B-49EB-B15C-25F11CF0BBEC}"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801"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555F4224-8B6E-4979-93B6-9371FF5574E6}" type="datetimeFigureOut">
              <a:rPr lang="en-US" smtClean="0"/>
              <a:pPr/>
              <a:t>10/24/2013</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09E2C9D-E67B-49EB-B15C-25F11CF0BBEC}"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E2C9D-E67B-49EB-B15C-25F11CF0BBEC}"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1"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438400"/>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6"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438400"/>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9E2C9D-E67B-49EB-B15C-25F11CF0BBEC}"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9E2C9D-E67B-49EB-B15C-25F11CF0BBEC}"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3"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9E2C9D-E67B-49EB-B15C-25F11CF0BB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1"/>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09E2C9D-E67B-49EB-B15C-25F11CF0BBEC}" type="slidenum">
              <a:rPr lang="en-US" smtClean="0"/>
              <a:pPr/>
              <a:t>‹#›</a:t>
            </a:fld>
            <a:endParaRPr lang="en-US"/>
          </a:p>
        </p:txBody>
      </p:sp>
      <p:sp>
        <p:nvSpPr>
          <p:cNvPr id="11" name="Title 10"/>
          <p:cNvSpPr>
            <a:spLocks noGrp="1"/>
          </p:cNvSpPr>
          <p:nvPr>
            <p:ph type="title"/>
          </p:nvPr>
        </p:nvSpPr>
        <p:spPr>
          <a:xfrm>
            <a:off x="7159753"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5F4224-8B6E-4979-93B6-9371FF5574E6}" type="datetimeFigureOut">
              <a:rPr lang="en-US" smtClean="0"/>
              <a:pPr/>
              <a:t>10/24/2013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E2C9D-E67B-49EB-B15C-25F11CF0BBEC}"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2"/>
            <a:ext cx="8831803"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1" y="152401"/>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1" y="355848"/>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555F4224-8B6E-4979-93B6-9371FF5574E6}" type="datetimeFigureOut">
              <a:rPr lang="en-US" smtClean="0"/>
              <a:pPr/>
              <a:t>10/24/2013</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1" y="6355080"/>
            <a:ext cx="582967"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09E2C9D-E67B-49EB-B15C-25F11CF0BB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media" Target="../media/media1.wav"/><Relationship Id="rId2" Type="http://schemas.openxmlformats.org/officeDocument/2006/relationships/slideLayout" Target="../slideLayouts/slideLayout1.xml"/><Relationship Id="rId1" Type="http://schemas.openxmlformats.org/officeDocument/2006/relationships/audio" Target="../media/media1.wav"/><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S.L. 2013-413</a:t>
            </a:r>
          </a:p>
          <a:p>
            <a:r>
              <a:rPr lang="en-US" dirty="0" smtClean="0"/>
              <a:t>Part 1, Section 3.(b)</a:t>
            </a:r>
            <a:endParaRPr lang="en-US" dirty="0"/>
          </a:p>
        </p:txBody>
      </p:sp>
      <p:sp>
        <p:nvSpPr>
          <p:cNvPr id="2" name="Title 1"/>
          <p:cNvSpPr>
            <a:spLocks noGrp="1"/>
          </p:cNvSpPr>
          <p:nvPr>
            <p:ph type="title"/>
          </p:nvPr>
        </p:nvSpPr>
        <p:spPr/>
        <p:txBody>
          <a:bodyPr/>
          <a:lstStyle/>
          <a:p>
            <a:r>
              <a:rPr lang="en-US" sz="4400" dirty="0"/>
              <a:t>G.S. </a:t>
            </a:r>
            <a:r>
              <a:rPr lang="en-US" sz="4400" dirty="0" smtClean="0"/>
              <a:t>150B-21.3A: </a:t>
            </a:r>
            <a:r>
              <a:rPr lang="en-US" sz="4400" dirty="0"/>
              <a:t>Periodic Review and Expiration of Existing Rules</a:t>
            </a:r>
          </a:p>
        </p:txBody>
      </p:sp>
      <p:pic>
        <p:nvPicPr>
          <p:cNvPr id="7" name="MS900431073[1].wav">
            <a:hlinkClick r:id="" action="ppaction://media"/>
          </p:cNvPr>
          <p:cNvPicPr>
            <a:picLocks noChangeAspect="1"/>
          </p:cNvPicPr>
          <p:nvPr>
            <a:audioFile r:link="rId1"/>
            <p:extLst>
              <p:ext uri="{DAA4B4D4-6D71-4841-9C94-3DE7FCFB9230}">
                <p14:media xmlns:p14="http://schemas.microsoft.com/office/powerpoint/2010/main" xmlns="" r:embed="rId3"/>
              </p:ext>
            </p:extLst>
          </p:nvPr>
        </p:nvPicPr>
        <p:blipFill>
          <a:blip r:embed="rId4" cstate="print"/>
          <a:stretch>
            <a:fillRect/>
          </a:stretch>
        </p:blipFill>
        <p:spPr>
          <a:xfrm>
            <a:off x="4267200" y="3124200"/>
            <a:ext cx="609600" cy="609600"/>
          </a:xfrm>
          <a:prstGeom prst="rect">
            <a:avLst/>
          </a:prstGeom>
        </p:spPr>
      </p:pic>
    </p:spTree>
    <p:extLst>
      <p:ext uri="{BB962C8B-B14F-4D97-AF65-F5344CB8AC3E}">
        <p14:creationId xmlns:p14="http://schemas.microsoft.com/office/powerpoint/2010/main" xmlns="" val="17172151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0182" fill="hold"/>
                                        <p:tgtEl>
                                          <p:spTgt spid="7"/>
                                        </p:tgtEl>
                                      </p:cBhvr>
                                    </p:cmd>
                                  </p:childTnLst>
                                </p:cTn>
                              </p:par>
                            </p:childTnLst>
                          </p:cTn>
                        </p:par>
                      </p:childTnLst>
                    </p:cTn>
                  </p:par>
                </p:childTnLst>
              </p:cTn>
              <p:nextCondLst>
                <p:cond evt="onClick" delay="0">
                  <p:tgtEl>
                    <p:spTgt spid="7"/>
                  </p:tgtEl>
                </p:cond>
              </p:nextCondLst>
            </p:seq>
            <p:audio>
              <p:cMediaNode vol="80000">
                <p:cTn id="7" fill="hold" display="0">
                  <p:stCondLst>
                    <p:cond delay="indefinite"/>
                  </p:stCondLst>
                  <p:endCondLst>
                    <p:cond evt="onStopAudio" delay="0">
                      <p:tgtEl>
                        <p:sldTgt/>
                      </p:tgtEl>
                    </p:cond>
                  </p:endCondLst>
                </p:cTn>
                <p:tgtEl>
                  <p:spTgt spid="7"/>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r>
              <a:rPr lang="en-US" sz="2400" dirty="0" smtClean="0"/>
              <a:t>A rule for which the agency has not received a public comment concerning the rule within the past two years.</a:t>
            </a:r>
          </a:p>
          <a:p>
            <a:pPr marL="45720" indent="0">
              <a:buNone/>
            </a:pPr>
            <a:endParaRPr lang="en-US" sz="2400" dirty="0" smtClean="0"/>
          </a:p>
          <a:p>
            <a:r>
              <a:rPr lang="en-US" sz="2400" dirty="0" smtClean="0"/>
              <a:t>The example in statute is “a rule that merely identifies information that is readily available to the public, such as an address or telephone number.”</a:t>
            </a:r>
          </a:p>
          <a:p>
            <a:endParaRPr lang="en-US" dirty="0"/>
          </a:p>
          <a:p>
            <a:pPr marL="0" lvl="2" indent="0">
              <a:buNone/>
            </a:pPr>
            <a:r>
              <a:rPr lang="en-US" sz="1400" dirty="0" smtClean="0"/>
              <a:t>	G.S</a:t>
            </a:r>
            <a:r>
              <a:rPr lang="en-US" sz="1400" dirty="0"/>
              <a:t>. 150B-21.3A(a</a:t>
            </a:r>
            <a:r>
              <a:rPr lang="en-US" sz="1400" dirty="0" smtClean="0"/>
              <a:t>)(4)</a:t>
            </a:r>
            <a:endParaRPr lang="en-US" sz="1400" dirty="0"/>
          </a:p>
          <a:p>
            <a:endParaRPr lang="en-US" dirty="0"/>
          </a:p>
        </p:txBody>
      </p:sp>
      <p:sp>
        <p:nvSpPr>
          <p:cNvPr id="3" name="Title 2"/>
          <p:cNvSpPr>
            <a:spLocks noGrp="1"/>
          </p:cNvSpPr>
          <p:nvPr>
            <p:ph type="title"/>
          </p:nvPr>
        </p:nvSpPr>
        <p:spPr/>
        <p:txBody>
          <a:bodyPr/>
          <a:lstStyle/>
          <a:p>
            <a:r>
              <a:rPr lang="en-US" sz="3600" dirty="0" smtClean="0"/>
              <a:t>Necessary without substantive public interest</a:t>
            </a:r>
            <a:endParaRPr lang="en-US" sz="3600" dirty="0"/>
          </a:p>
        </p:txBody>
      </p:sp>
    </p:spTree>
    <p:extLst>
      <p:ext uri="{BB962C8B-B14F-4D97-AF65-F5344CB8AC3E}">
        <p14:creationId xmlns:p14="http://schemas.microsoft.com/office/powerpoint/2010/main" xmlns="" val="1839559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r>
              <a:rPr lang="en-US" sz="3200" dirty="0" smtClean="0"/>
              <a:t>A rule that the agency determines to be obsolete, redundant, or otherwise not needed.</a:t>
            </a:r>
          </a:p>
          <a:p>
            <a:endParaRPr lang="en-US" dirty="0"/>
          </a:p>
          <a:p>
            <a:pPr marL="0" indent="0">
              <a:buNone/>
            </a:pPr>
            <a:r>
              <a:rPr lang="en-US" dirty="0" smtClean="0"/>
              <a:t>	G.S. 150B-21.3A(a)(6)</a:t>
            </a:r>
          </a:p>
        </p:txBody>
      </p:sp>
      <p:sp>
        <p:nvSpPr>
          <p:cNvPr id="3" name="Title 2"/>
          <p:cNvSpPr>
            <a:spLocks noGrp="1"/>
          </p:cNvSpPr>
          <p:nvPr>
            <p:ph type="title"/>
          </p:nvPr>
        </p:nvSpPr>
        <p:spPr/>
        <p:txBody>
          <a:bodyPr/>
          <a:lstStyle/>
          <a:p>
            <a:r>
              <a:rPr lang="en-US" sz="3600" dirty="0" smtClean="0"/>
              <a:t>Unnecessary</a:t>
            </a:r>
            <a:endParaRPr lang="en-US" sz="3600" dirty="0"/>
          </a:p>
        </p:txBody>
      </p:sp>
    </p:spTree>
    <p:extLst>
      <p:ext uri="{BB962C8B-B14F-4D97-AF65-F5344CB8AC3E}">
        <p14:creationId xmlns:p14="http://schemas.microsoft.com/office/powerpoint/2010/main" xmlns="" val="1627561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first step is review by the agency of all of its existing rules.</a:t>
            </a:r>
          </a:p>
          <a:p>
            <a:pPr marL="45720" indent="0">
              <a:buNone/>
            </a:pPr>
            <a:endParaRPr lang="en-US" dirty="0" smtClean="0"/>
          </a:p>
          <a:p>
            <a:r>
              <a:rPr lang="en-US" dirty="0" smtClean="0"/>
              <a:t>The Rules Review Commission will supply every agency with a report that it </a:t>
            </a:r>
            <a:r>
              <a:rPr lang="en-US" u="sng" dirty="0" smtClean="0"/>
              <a:t>must use</a:t>
            </a:r>
            <a:r>
              <a:rPr lang="en-US" dirty="0" smtClean="0"/>
              <a:t> in conducting the review.</a:t>
            </a:r>
          </a:p>
          <a:p>
            <a:pPr lvl="1"/>
            <a:r>
              <a:rPr lang="en-US" dirty="0" smtClean="0"/>
              <a:t>The report presented to the agency will include the following information: </a:t>
            </a:r>
          </a:p>
          <a:p>
            <a:pPr lvl="2"/>
            <a:r>
              <a:rPr lang="en-US" dirty="0" smtClean="0"/>
              <a:t>The agency name</a:t>
            </a:r>
          </a:p>
          <a:p>
            <a:pPr lvl="2"/>
            <a:r>
              <a:rPr lang="en-US" dirty="0" smtClean="0"/>
              <a:t>All active rules by citation and name</a:t>
            </a:r>
          </a:p>
          <a:p>
            <a:pPr lvl="2"/>
            <a:r>
              <a:rPr lang="en-US" dirty="0" smtClean="0"/>
              <a:t>The last action taken on the rule and the effective date of that action</a:t>
            </a:r>
          </a:p>
          <a:p>
            <a:pPr marL="640080" lvl="2" indent="0">
              <a:buNone/>
            </a:pPr>
            <a:endParaRPr lang="en-US" dirty="0" smtClean="0"/>
          </a:p>
          <a:p>
            <a:pPr lvl="1"/>
            <a:r>
              <a:rPr lang="en-US" dirty="0" smtClean="0"/>
              <a:t>The agency will receive the report and have a specified time to review it for accuracy.</a:t>
            </a:r>
          </a:p>
          <a:p>
            <a:pPr marL="365760" lvl="1" indent="0">
              <a:buNone/>
            </a:pPr>
            <a:endParaRPr lang="en-US" dirty="0" smtClean="0"/>
          </a:p>
          <a:p>
            <a:pPr marL="777240" lvl="2" indent="0">
              <a:buNone/>
            </a:pPr>
            <a:endParaRPr lang="en-US" dirty="0" smtClean="0"/>
          </a:p>
        </p:txBody>
      </p:sp>
      <p:sp>
        <p:nvSpPr>
          <p:cNvPr id="3" name="Title 2"/>
          <p:cNvSpPr>
            <a:spLocks noGrp="1"/>
          </p:cNvSpPr>
          <p:nvPr>
            <p:ph type="title"/>
          </p:nvPr>
        </p:nvSpPr>
        <p:spPr/>
        <p:txBody>
          <a:bodyPr/>
          <a:lstStyle/>
          <a:p>
            <a:r>
              <a:rPr lang="en-US" dirty="0" smtClean="0"/>
              <a:t>Step 1: Agency Review</a:t>
            </a:r>
            <a:endParaRPr lang="en-US" dirty="0"/>
          </a:p>
        </p:txBody>
      </p:sp>
    </p:spTree>
    <p:extLst>
      <p:ext uri="{BB962C8B-B14F-4D97-AF65-F5344CB8AC3E}">
        <p14:creationId xmlns:p14="http://schemas.microsoft.com/office/powerpoint/2010/main" xmlns="" val="3960506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The agency must review </a:t>
            </a:r>
            <a:r>
              <a:rPr lang="en-US" dirty="0"/>
              <a:t>all </a:t>
            </a:r>
            <a:r>
              <a:rPr lang="en-US" dirty="0" smtClean="0"/>
              <a:t>rules listed in the report.</a:t>
            </a:r>
          </a:p>
          <a:p>
            <a:pPr marL="45720" indent="0">
              <a:buNone/>
            </a:pPr>
            <a:endParaRPr lang="en-US" dirty="0" smtClean="0"/>
          </a:p>
          <a:p>
            <a:r>
              <a:rPr lang="en-US" dirty="0" smtClean="0"/>
              <a:t>The agency must classify </a:t>
            </a:r>
            <a:r>
              <a:rPr lang="en-US" dirty="0"/>
              <a:t>each rule </a:t>
            </a:r>
            <a:r>
              <a:rPr lang="en-US" dirty="0" smtClean="0"/>
              <a:t>as:</a:t>
            </a:r>
          </a:p>
          <a:p>
            <a:pPr lvl="1"/>
            <a:r>
              <a:rPr lang="en-US" dirty="0" smtClean="0"/>
              <a:t>Unnecessary;</a:t>
            </a:r>
          </a:p>
          <a:p>
            <a:pPr lvl="1"/>
            <a:r>
              <a:rPr lang="en-US" dirty="0" smtClean="0"/>
              <a:t>Necessary </a:t>
            </a:r>
            <a:r>
              <a:rPr lang="en-US" dirty="0"/>
              <a:t>without substantive public </a:t>
            </a:r>
            <a:r>
              <a:rPr lang="en-US" dirty="0" smtClean="0"/>
              <a:t>interest; or</a:t>
            </a:r>
          </a:p>
          <a:p>
            <a:pPr lvl="1"/>
            <a:r>
              <a:rPr lang="en-US" dirty="0" smtClean="0"/>
              <a:t>Necessary </a:t>
            </a:r>
            <a:r>
              <a:rPr lang="en-US" dirty="0"/>
              <a:t>with substantive public </a:t>
            </a:r>
            <a:r>
              <a:rPr lang="en-US" dirty="0" smtClean="0"/>
              <a:t>interest</a:t>
            </a:r>
          </a:p>
          <a:p>
            <a:pPr lvl="1"/>
            <a:endParaRPr lang="en-US" dirty="0" smtClean="0"/>
          </a:p>
          <a:p>
            <a:r>
              <a:rPr lang="en-US" dirty="0" smtClean="0"/>
              <a:t>The agency must state whether the rule is necessary to implement or conform to federal law.</a:t>
            </a:r>
          </a:p>
          <a:p>
            <a:pPr lvl="1"/>
            <a:r>
              <a:rPr lang="en-US" dirty="0" smtClean="0"/>
              <a:t>If so, the agency must submit the citation.</a:t>
            </a:r>
          </a:p>
          <a:p>
            <a:pPr marL="45720" indent="0">
              <a:buNone/>
            </a:pPr>
            <a:endParaRPr lang="en-US" dirty="0" smtClean="0"/>
          </a:p>
          <a:p>
            <a:r>
              <a:rPr lang="en-US" dirty="0" smtClean="0"/>
              <a:t>The agency is required to post the report with the classifications </a:t>
            </a:r>
            <a:r>
              <a:rPr lang="en-US" dirty="0"/>
              <a:t>on agency website </a:t>
            </a:r>
            <a:r>
              <a:rPr lang="en-US" u="sng" dirty="0"/>
              <a:t>and</a:t>
            </a:r>
            <a:r>
              <a:rPr lang="en-US" dirty="0"/>
              <a:t> OAH </a:t>
            </a:r>
            <a:r>
              <a:rPr lang="en-US" dirty="0" smtClean="0"/>
              <a:t>website.</a:t>
            </a:r>
          </a:p>
          <a:p>
            <a:pPr lvl="1"/>
            <a:r>
              <a:rPr lang="en-US" dirty="0" smtClean="0"/>
              <a:t>Must submit to OAH at least 5 business days before the comment period begins.</a:t>
            </a:r>
          </a:p>
          <a:p>
            <a:pPr marL="45720" indent="0">
              <a:buNone/>
            </a:pPr>
            <a:endParaRPr lang="en-US" dirty="0" smtClean="0"/>
          </a:p>
          <a:p>
            <a:r>
              <a:rPr lang="en-US" dirty="0" smtClean="0"/>
              <a:t>The agency must accept </a:t>
            </a:r>
            <a:r>
              <a:rPr lang="en-US" dirty="0"/>
              <a:t>public comment on the classification for at least 60 </a:t>
            </a:r>
            <a:r>
              <a:rPr lang="en-US" dirty="0" smtClean="0"/>
              <a:t>days from the date of posting.</a:t>
            </a:r>
          </a:p>
          <a:p>
            <a:pPr lvl="1"/>
            <a:r>
              <a:rPr lang="en-US" dirty="0" smtClean="0"/>
              <a:t>G.S. 150B-21.3A(c)(1)</a:t>
            </a:r>
            <a:endParaRPr lang="en-US" dirty="0"/>
          </a:p>
          <a:p>
            <a:endParaRPr lang="en-US" dirty="0"/>
          </a:p>
        </p:txBody>
      </p:sp>
      <p:sp>
        <p:nvSpPr>
          <p:cNvPr id="3" name="Title 2"/>
          <p:cNvSpPr>
            <a:spLocks noGrp="1"/>
          </p:cNvSpPr>
          <p:nvPr>
            <p:ph type="title"/>
          </p:nvPr>
        </p:nvSpPr>
        <p:spPr/>
        <p:txBody>
          <a:bodyPr/>
          <a:lstStyle/>
          <a:p>
            <a:r>
              <a:rPr lang="en-US" dirty="0" smtClean="0"/>
              <a:t>STEP 1: Agency Review (CONTINUED)</a:t>
            </a:r>
            <a:endParaRPr lang="en-US" dirty="0"/>
          </a:p>
        </p:txBody>
      </p:sp>
    </p:spTree>
    <p:extLst>
      <p:ext uri="{BB962C8B-B14F-4D97-AF65-F5344CB8AC3E}">
        <p14:creationId xmlns:p14="http://schemas.microsoft.com/office/powerpoint/2010/main" xmlns="" val="19160703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1"/>
            <a:r>
              <a:rPr lang="en-US" dirty="0" smtClean="0"/>
              <a:t>The public is invited to comment on the classifications.</a:t>
            </a:r>
          </a:p>
          <a:p>
            <a:pPr lvl="2"/>
            <a:r>
              <a:rPr lang="en-US" dirty="0" smtClean="0">
                <a:solidFill>
                  <a:schemeClr val="accent1"/>
                </a:solidFill>
              </a:rPr>
              <a:t>The agency must notify all interested persons that the report is posted and open for public comment.</a:t>
            </a:r>
          </a:p>
          <a:p>
            <a:pPr marL="640080" lvl="2" indent="0">
              <a:buNone/>
            </a:pPr>
            <a:r>
              <a:rPr lang="en-US" dirty="0" smtClean="0"/>
              <a:t>         G.S. 150B-21.2(d)</a:t>
            </a:r>
          </a:p>
          <a:p>
            <a:pPr marL="365760" lvl="1" indent="0">
              <a:buNone/>
            </a:pPr>
            <a:endParaRPr lang="en-US" dirty="0" smtClean="0"/>
          </a:p>
          <a:p>
            <a:pPr lvl="1"/>
            <a:r>
              <a:rPr lang="en-US" dirty="0" smtClean="0"/>
              <a:t>The agency must respond to every comment received.</a:t>
            </a:r>
          </a:p>
          <a:p>
            <a:pPr lvl="2"/>
            <a:r>
              <a:rPr lang="en-US" dirty="0" smtClean="0"/>
              <a:t>Recall, comment in this statute means an </a:t>
            </a:r>
            <a:r>
              <a:rPr lang="en-US" dirty="0" smtClean="0">
                <a:solidFill>
                  <a:schemeClr val="accent1"/>
                </a:solidFill>
              </a:rPr>
              <a:t>objection</a:t>
            </a:r>
            <a:r>
              <a:rPr lang="en-US" dirty="0" smtClean="0"/>
              <a:t> to all or part of the rule.</a:t>
            </a:r>
          </a:p>
          <a:p>
            <a:pPr lvl="2"/>
            <a:r>
              <a:rPr lang="en-US" dirty="0" smtClean="0"/>
              <a:t>Agency responses to the comments need to be </a:t>
            </a:r>
            <a:r>
              <a:rPr lang="en-US" b="1" dirty="0" smtClean="0"/>
              <a:t>substantive</a:t>
            </a:r>
            <a:r>
              <a:rPr lang="en-US" dirty="0" smtClean="0"/>
              <a:t> – not just pat “Thank you and we appreciate your insight.”</a:t>
            </a:r>
          </a:p>
          <a:p>
            <a:pPr marL="640080" lvl="2" indent="0">
              <a:buNone/>
            </a:pPr>
            <a:endParaRPr lang="en-US" dirty="0" smtClean="0"/>
          </a:p>
          <a:p>
            <a:pPr lvl="1"/>
            <a:r>
              <a:rPr lang="en-US" dirty="0" smtClean="0"/>
              <a:t>In reviewing the comments, the agency may decide to change the designation. </a:t>
            </a:r>
          </a:p>
          <a:p>
            <a:pPr lvl="2"/>
            <a:r>
              <a:rPr lang="en-US" dirty="0" smtClean="0"/>
              <a:t>If it does, then the agency will state the new designation on the report.</a:t>
            </a:r>
          </a:p>
          <a:p>
            <a:pPr marL="365760" lvl="1" indent="0">
              <a:buNone/>
            </a:pPr>
            <a:endParaRPr lang="en-US" dirty="0" smtClean="0"/>
          </a:p>
          <a:p>
            <a:pPr lvl="1"/>
            <a:r>
              <a:rPr lang="en-US" dirty="0" smtClean="0"/>
              <a:t>The report, and all public comments received, will be forwarded to the Rules Review Commission.</a:t>
            </a:r>
          </a:p>
          <a:p>
            <a:pPr lvl="1"/>
            <a:endParaRPr lang="en-US" dirty="0"/>
          </a:p>
          <a:p>
            <a:pPr marL="777240" lvl="2" indent="0">
              <a:buNone/>
            </a:pPr>
            <a:endParaRPr lang="en-US" dirty="0" smtClean="0"/>
          </a:p>
        </p:txBody>
      </p:sp>
      <p:sp>
        <p:nvSpPr>
          <p:cNvPr id="3" name="Title 2"/>
          <p:cNvSpPr>
            <a:spLocks noGrp="1"/>
          </p:cNvSpPr>
          <p:nvPr>
            <p:ph type="title"/>
          </p:nvPr>
        </p:nvSpPr>
        <p:spPr/>
        <p:txBody>
          <a:bodyPr/>
          <a:lstStyle/>
          <a:p>
            <a:r>
              <a:rPr lang="en-US" dirty="0" smtClean="0"/>
              <a:t>Step 1: Agency Review </a:t>
            </a:r>
            <a:r>
              <a:rPr lang="en-US" sz="3200" dirty="0" smtClean="0"/>
              <a:t>(continued)</a:t>
            </a:r>
            <a:endParaRPr lang="en-US" sz="3200" dirty="0"/>
          </a:p>
        </p:txBody>
      </p:sp>
    </p:spTree>
    <p:extLst>
      <p:ext uri="{BB962C8B-B14F-4D97-AF65-F5344CB8AC3E}">
        <p14:creationId xmlns:p14="http://schemas.microsoft.com/office/powerpoint/2010/main" xmlns="" val="1068119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 indent="0">
              <a:buNone/>
            </a:pPr>
            <a:endParaRPr lang="en-US" dirty="0" smtClean="0"/>
          </a:p>
          <a:p>
            <a:r>
              <a:rPr lang="en-US" dirty="0" smtClean="0"/>
              <a:t>The agency will insert the following information in the report for each rule:</a:t>
            </a:r>
          </a:p>
          <a:p>
            <a:pPr lvl="1"/>
            <a:r>
              <a:rPr lang="en-US" sz="2000" dirty="0" smtClean="0"/>
              <a:t>The agency’s initial determination.</a:t>
            </a:r>
          </a:p>
          <a:p>
            <a:pPr lvl="1"/>
            <a:r>
              <a:rPr lang="en-US" sz="2000" dirty="0" smtClean="0"/>
              <a:t>Whether the rule is required to implement or conform to federal law.</a:t>
            </a:r>
          </a:p>
          <a:p>
            <a:pPr lvl="2"/>
            <a:r>
              <a:rPr lang="en-US" sz="2000" dirty="0" smtClean="0"/>
              <a:t>If so, the agency must provide a citation to the law.</a:t>
            </a:r>
          </a:p>
          <a:p>
            <a:pPr lvl="1"/>
            <a:r>
              <a:rPr lang="en-US" sz="2000" dirty="0" smtClean="0"/>
              <a:t>Whether public comment was received.</a:t>
            </a:r>
          </a:p>
          <a:p>
            <a:pPr lvl="2"/>
            <a:r>
              <a:rPr lang="en-US" sz="2000" dirty="0" smtClean="0"/>
              <a:t>A copy of every written statement (whether an objection or not) shall be included in the report.</a:t>
            </a:r>
          </a:p>
          <a:p>
            <a:pPr lvl="1"/>
            <a:r>
              <a:rPr lang="en-US" sz="2000" dirty="0" smtClean="0"/>
              <a:t>The agency’s response to all comments that are objections.</a:t>
            </a:r>
          </a:p>
          <a:p>
            <a:pPr lvl="1"/>
            <a:r>
              <a:rPr lang="en-US" sz="2000" dirty="0"/>
              <a:t>T</a:t>
            </a:r>
            <a:r>
              <a:rPr lang="en-US" sz="2000" dirty="0" smtClean="0"/>
              <a:t>he agency’s final determination of the rule following public comment.</a:t>
            </a:r>
            <a:r>
              <a:rPr lang="en-US" sz="1200" dirty="0" smtClean="0"/>
              <a:t>		</a:t>
            </a:r>
          </a:p>
          <a:p>
            <a:pPr marL="365760" lvl="1" indent="0">
              <a:buNone/>
            </a:pPr>
            <a:r>
              <a:rPr lang="en-US" sz="1200" dirty="0"/>
              <a:t>	</a:t>
            </a:r>
            <a:r>
              <a:rPr lang="en-US" sz="1200" dirty="0" smtClean="0"/>
              <a:t>	G.S. 150B-21.3A(c)(2)</a:t>
            </a:r>
          </a:p>
          <a:p>
            <a:pPr lvl="1"/>
            <a:endParaRPr lang="en-US" dirty="0" smtClean="0"/>
          </a:p>
        </p:txBody>
      </p:sp>
      <p:sp>
        <p:nvSpPr>
          <p:cNvPr id="3" name="Title 2"/>
          <p:cNvSpPr>
            <a:spLocks noGrp="1"/>
          </p:cNvSpPr>
          <p:nvPr>
            <p:ph type="title"/>
          </p:nvPr>
        </p:nvSpPr>
        <p:spPr/>
        <p:txBody>
          <a:bodyPr/>
          <a:lstStyle/>
          <a:p>
            <a:r>
              <a:rPr lang="en-US" dirty="0" smtClean="0"/>
              <a:t>Summary of</a:t>
            </a:r>
            <a:br>
              <a:rPr lang="en-US" dirty="0" smtClean="0"/>
            </a:br>
            <a:r>
              <a:rPr lang="en-US" dirty="0" smtClean="0"/>
              <a:t>The agency report to RRC</a:t>
            </a:r>
            <a:endParaRPr lang="en-US" dirty="0"/>
          </a:p>
        </p:txBody>
      </p:sp>
    </p:spTree>
    <p:extLst>
      <p:ext uri="{BB962C8B-B14F-4D97-AF65-F5344CB8AC3E}">
        <p14:creationId xmlns:p14="http://schemas.microsoft.com/office/powerpoint/2010/main" xmlns="" val="1170848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Commission will review the report and all public comments received.</a:t>
            </a:r>
          </a:p>
          <a:p>
            <a:r>
              <a:rPr lang="en-US" dirty="0" smtClean="0"/>
              <a:t>If the public comment relates to a rule that the agency determined to be:</a:t>
            </a:r>
          </a:p>
          <a:p>
            <a:pPr lvl="2"/>
            <a:r>
              <a:rPr lang="en-US" dirty="0" smtClean="0"/>
              <a:t>Necessary and without substantive public interest; or</a:t>
            </a:r>
          </a:p>
          <a:p>
            <a:pPr lvl="2"/>
            <a:r>
              <a:rPr lang="en-US" dirty="0" smtClean="0"/>
              <a:t>Unnecessary</a:t>
            </a:r>
          </a:p>
          <a:p>
            <a:pPr marL="45720" indent="0">
              <a:buNone/>
            </a:pPr>
            <a:r>
              <a:rPr lang="en-US" dirty="0"/>
              <a:t> </a:t>
            </a:r>
            <a:r>
              <a:rPr lang="en-US" dirty="0" smtClean="0"/>
              <a:t>   Then the Commission shall determine whether the public  </a:t>
            </a:r>
          </a:p>
          <a:p>
            <a:pPr marL="45720" indent="0">
              <a:buNone/>
            </a:pPr>
            <a:r>
              <a:rPr lang="en-US" dirty="0"/>
              <a:t> </a:t>
            </a:r>
            <a:r>
              <a:rPr lang="en-US" dirty="0" smtClean="0"/>
              <a:t>   comment has merit, using the standards of review set forth     </a:t>
            </a:r>
          </a:p>
          <a:p>
            <a:pPr marL="45720" indent="0">
              <a:buNone/>
            </a:pPr>
            <a:r>
              <a:rPr lang="en-US" dirty="0" smtClean="0"/>
              <a:t>    in G.S. 150B-21.9 and addresses the specific substance of </a:t>
            </a:r>
          </a:p>
          <a:p>
            <a:pPr marL="45720" indent="0">
              <a:buNone/>
            </a:pPr>
            <a:r>
              <a:rPr lang="en-US" dirty="0"/>
              <a:t> </a:t>
            </a:r>
            <a:r>
              <a:rPr lang="en-US" dirty="0" smtClean="0"/>
              <a:t>   the rule.</a:t>
            </a:r>
          </a:p>
          <a:p>
            <a:r>
              <a:rPr lang="en-US" dirty="0" smtClean="0"/>
              <a:t>If the Commission determines the comment has merit, then the Commission will designate the rule as necessary with substantive public interest.</a:t>
            </a:r>
          </a:p>
        </p:txBody>
      </p:sp>
      <p:sp>
        <p:nvSpPr>
          <p:cNvPr id="3" name="Title 2"/>
          <p:cNvSpPr>
            <a:spLocks noGrp="1"/>
          </p:cNvSpPr>
          <p:nvPr>
            <p:ph type="title"/>
          </p:nvPr>
        </p:nvSpPr>
        <p:spPr/>
        <p:txBody>
          <a:bodyPr/>
          <a:lstStyle/>
          <a:p>
            <a:r>
              <a:rPr lang="en-US" dirty="0" smtClean="0"/>
              <a:t>Step 2:  </a:t>
            </a:r>
            <a:r>
              <a:rPr lang="en-US" dirty="0" err="1" smtClean="0"/>
              <a:t>rrc</a:t>
            </a:r>
            <a:r>
              <a:rPr lang="en-US" dirty="0" smtClean="0"/>
              <a:t> review and determination</a:t>
            </a:r>
            <a:endParaRPr lang="en-US" dirty="0"/>
          </a:p>
        </p:txBody>
      </p:sp>
    </p:spTree>
    <p:extLst>
      <p:ext uri="{BB962C8B-B14F-4D97-AF65-F5344CB8AC3E}">
        <p14:creationId xmlns:p14="http://schemas.microsoft.com/office/powerpoint/2010/main" xmlns="" val="1540029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The Commission shall prepare a final determination report and submit it to the APO for consultation.</a:t>
            </a:r>
          </a:p>
          <a:p>
            <a:pPr marL="45720" indent="0">
              <a:buNone/>
            </a:pPr>
            <a:endParaRPr lang="en-US" dirty="0" smtClean="0"/>
          </a:p>
          <a:p>
            <a:r>
              <a:rPr lang="en-US" dirty="0" smtClean="0"/>
              <a:t>The Commission report will include everything submitted to it by the agency, and:</a:t>
            </a:r>
          </a:p>
          <a:p>
            <a:pPr lvl="1"/>
            <a:r>
              <a:rPr lang="en-US" dirty="0" smtClean="0"/>
              <a:t>A summary of the Commission’s determinations regarding the public comments for each rule.</a:t>
            </a:r>
          </a:p>
          <a:p>
            <a:pPr lvl="1"/>
            <a:r>
              <a:rPr lang="en-US" dirty="0" smtClean="0"/>
              <a:t>A determination that all rules that the Commission agrees are necessary without substantive public interest will stay in effect without further action.</a:t>
            </a:r>
          </a:p>
          <a:p>
            <a:pPr lvl="1"/>
            <a:r>
              <a:rPr lang="en-US" dirty="0" smtClean="0"/>
              <a:t>A determination that all rules that the Commission agrees are unnecessary shall expire on the first day of the month following the effective date of the report.</a:t>
            </a:r>
          </a:p>
          <a:p>
            <a:pPr lvl="1"/>
            <a:r>
              <a:rPr lang="en-US" dirty="0" smtClean="0"/>
              <a:t>A determination that all rules the Commission agrees or determines are necessary with substantive public interest must be readopted as if the rules are new rules.</a:t>
            </a:r>
          </a:p>
          <a:p>
            <a:pPr lvl="1"/>
            <a:r>
              <a:rPr lang="en-US" dirty="0" smtClean="0"/>
              <a:t>All rules that are exempt from expiration pursuant to G.S. 150B-21.3A(d1).</a:t>
            </a:r>
          </a:p>
          <a:p>
            <a:pPr marL="365760" lvl="1" indent="0">
              <a:buNone/>
            </a:pPr>
            <a:endParaRPr lang="en-US" dirty="0" smtClean="0"/>
          </a:p>
          <a:p>
            <a:pPr marL="365760" lvl="1" indent="0">
              <a:buNone/>
            </a:pPr>
            <a:r>
              <a:rPr lang="en-US" sz="1300" dirty="0" smtClean="0"/>
              <a:t>	150B-21.3A(c)(2)</a:t>
            </a:r>
          </a:p>
        </p:txBody>
      </p:sp>
      <p:sp>
        <p:nvSpPr>
          <p:cNvPr id="3" name="Title 2"/>
          <p:cNvSpPr>
            <a:spLocks noGrp="1"/>
          </p:cNvSpPr>
          <p:nvPr>
            <p:ph type="title"/>
          </p:nvPr>
        </p:nvSpPr>
        <p:spPr/>
        <p:txBody>
          <a:bodyPr/>
          <a:lstStyle/>
          <a:p>
            <a:r>
              <a:rPr lang="en-US" dirty="0" smtClean="0"/>
              <a:t>RRC Review (continued)</a:t>
            </a:r>
            <a:endParaRPr lang="en-US" dirty="0"/>
          </a:p>
        </p:txBody>
      </p:sp>
    </p:spTree>
    <p:extLst>
      <p:ext uri="{BB962C8B-B14F-4D97-AF65-F5344CB8AC3E}">
        <p14:creationId xmlns:p14="http://schemas.microsoft.com/office/powerpoint/2010/main" xmlns="" val="457710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The Commission’s determination does not become effective until the report is sent to the APO.</a:t>
            </a:r>
          </a:p>
          <a:p>
            <a:pPr marL="45720" indent="0">
              <a:buNone/>
            </a:pPr>
            <a:endParaRPr lang="en-US" dirty="0" smtClean="0"/>
          </a:p>
          <a:p>
            <a:r>
              <a:rPr lang="en-US" dirty="0" smtClean="0"/>
              <a:t>The determinations become effective either:</a:t>
            </a:r>
          </a:p>
          <a:p>
            <a:pPr lvl="1"/>
            <a:r>
              <a:rPr lang="en-US" dirty="0" smtClean="0"/>
              <a:t>The date the report is reviewed by the APO; or</a:t>
            </a:r>
          </a:p>
          <a:p>
            <a:pPr lvl="1"/>
            <a:r>
              <a:rPr lang="en-US" dirty="0" smtClean="0"/>
              <a:t>The 61</a:t>
            </a:r>
            <a:r>
              <a:rPr lang="en-US" baseline="30000" dirty="0" smtClean="0"/>
              <a:t>st</a:t>
            </a:r>
            <a:r>
              <a:rPr lang="en-US" dirty="0" smtClean="0"/>
              <a:t> day after the report is sent to APO, if APO does not hold a meeting.</a:t>
            </a:r>
          </a:p>
          <a:p>
            <a:pPr marL="365760" lvl="1" indent="0">
              <a:buNone/>
            </a:pPr>
            <a:endParaRPr lang="en-US" dirty="0" smtClean="0"/>
          </a:p>
          <a:p>
            <a:r>
              <a:rPr lang="en-US" dirty="0" smtClean="0"/>
              <a:t>The statute requires the agency to consult with APO.  As such, the </a:t>
            </a:r>
            <a:r>
              <a:rPr lang="en-US" dirty="0" smtClean="0">
                <a:solidFill>
                  <a:schemeClr val="accent1"/>
                </a:solidFill>
              </a:rPr>
              <a:t>agency</a:t>
            </a:r>
            <a:r>
              <a:rPr lang="en-US" dirty="0" smtClean="0"/>
              <a:t> needs to appear at the meeting (if any) to answer questions about its rules.</a:t>
            </a:r>
          </a:p>
          <a:p>
            <a:pPr lvl="1"/>
            <a:r>
              <a:rPr lang="en-US" dirty="0" smtClean="0"/>
              <a:t>RRC will notify you when it sends the report</a:t>
            </a:r>
            <a:r>
              <a:rPr lang="en-US" smtClean="0"/>
              <a:t>. </a:t>
            </a:r>
          </a:p>
          <a:p>
            <a:pPr lvl="1"/>
            <a:r>
              <a:rPr lang="en-US" smtClean="0"/>
              <a:t>It </a:t>
            </a:r>
            <a:r>
              <a:rPr lang="en-US" dirty="0" smtClean="0"/>
              <a:t>is not RRC’s responsibility to alert you to APO meetings.</a:t>
            </a:r>
          </a:p>
          <a:p>
            <a:endParaRPr lang="en-US" dirty="0" smtClean="0"/>
          </a:p>
          <a:p>
            <a:r>
              <a:rPr lang="en-US" i="1" dirty="0" smtClean="0"/>
              <a:t>Caveat: </a:t>
            </a:r>
            <a:r>
              <a:rPr lang="en-US" dirty="0" smtClean="0"/>
              <a:t> The APO may disagree with the determination of a rule.  If so, it may recommend that the General Assembly direct the agency to conduct a review of the specific rule in accordance with G.S. 150B-21.3A(c)(3) within the next year.</a:t>
            </a:r>
          </a:p>
        </p:txBody>
      </p:sp>
      <p:sp>
        <p:nvSpPr>
          <p:cNvPr id="3" name="Title 2"/>
          <p:cNvSpPr>
            <a:spLocks noGrp="1"/>
          </p:cNvSpPr>
          <p:nvPr>
            <p:ph type="title"/>
          </p:nvPr>
        </p:nvSpPr>
        <p:spPr/>
        <p:txBody>
          <a:bodyPr/>
          <a:lstStyle/>
          <a:p>
            <a:r>
              <a:rPr lang="en-US" dirty="0" smtClean="0"/>
              <a:t>STEP 3:  APO Review</a:t>
            </a:r>
            <a:endParaRPr lang="en-US" dirty="0"/>
          </a:p>
        </p:txBody>
      </p:sp>
    </p:spTree>
    <p:extLst>
      <p:ext uri="{BB962C8B-B14F-4D97-AF65-F5344CB8AC3E}">
        <p14:creationId xmlns:p14="http://schemas.microsoft.com/office/powerpoint/2010/main" xmlns="" val="1954031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Rules that are designated as “necessary without substantive public interest” will stay in the Code as they are written.  </a:t>
            </a:r>
          </a:p>
          <a:p>
            <a:pPr lvl="1"/>
            <a:r>
              <a:rPr lang="en-US" dirty="0" smtClean="0"/>
              <a:t>Agencies are encouraged to amend the rules to update them as needed, but that will be done using the permanent rulemaking process within Article 2A of G.S. 150B.</a:t>
            </a:r>
          </a:p>
          <a:p>
            <a:pPr marL="365760" lvl="1" indent="0">
              <a:buNone/>
            </a:pPr>
            <a:endParaRPr lang="en-US" dirty="0" smtClean="0"/>
          </a:p>
          <a:p>
            <a:r>
              <a:rPr lang="en-US" dirty="0" smtClean="0"/>
              <a:t>Rules that are designated as “unnecessary” will come out of the Code without further agency action.</a:t>
            </a:r>
          </a:p>
          <a:p>
            <a:pPr marL="45720" indent="0">
              <a:buNone/>
            </a:pPr>
            <a:endParaRPr lang="en-US" dirty="0" smtClean="0"/>
          </a:p>
          <a:p>
            <a:r>
              <a:rPr lang="en-US" dirty="0" smtClean="0"/>
              <a:t>Rules that are designated as “necessary with substantive public interest” must be readopted as if they are new rules pursuant to G.S. 150B, Article 2A, using the permanent  rulemaking process.</a:t>
            </a:r>
          </a:p>
        </p:txBody>
      </p:sp>
      <p:sp>
        <p:nvSpPr>
          <p:cNvPr id="3" name="Title 2"/>
          <p:cNvSpPr>
            <a:spLocks noGrp="1"/>
          </p:cNvSpPr>
          <p:nvPr>
            <p:ph type="title"/>
          </p:nvPr>
        </p:nvSpPr>
        <p:spPr/>
        <p:txBody>
          <a:bodyPr/>
          <a:lstStyle/>
          <a:p>
            <a:r>
              <a:rPr lang="en-US" dirty="0" smtClean="0"/>
              <a:t>What this really means</a:t>
            </a:r>
            <a:endParaRPr lang="en-US" dirty="0"/>
          </a:p>
        </p:txBody>
      </p:sp>
    </p:spTree>
    <p:extLst>
      <p:ext uri="{BB962C8B-B14F-4D97-AF65-F5344CB8AC3E}">
        <p14:creationId xmlns:p14="http://schemas.microsoft.com/office/powerpoint/2010/main" xmlns="" val="3097175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77609" y="271462"/>
            <a:ext cx="1774825" cy="371475"/>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ysClr val="windowText" lastClr="000000"/>
                </a:solidFill>
                <a:latin typeface="Arial" pitchFamily="34" charset="0"/>
                <a:cs typeface="Arial" pitchFamily="34" charset="0"/>
              </a:rPr>
              <a:t>RRC Creates Rule Report</a:t>
            </a:r>
          </a:p>
          <a:p>
            <a:pPr algn="ctr"/>
            <a:r>
              <a:rPr lang="en-US" sz="800" i="1" baseline="0" dirty="0">
                <a:solidFill>
                  <a:sysClr val="windowText" lastClr="000000"/>
                </a:solidFill>
                <a:latin typeface="Arial" pitchFamily="34" charset="0"/>
                <a:cs typeface="Arial" pitchFamily="34" charset="0"/>
              </a:rPr>
              <a:t>[G.S. 150B-21.3A(c)]</a:t>
            </a:r>
          </a:p>
        </p:txBody>
      </p:sp>
      <p:sp>
        <p:nvSpPr>
          <p:cNvPr id="5" name="TextBox 78"/>
          <p:cNvSpPr txBox="1"/>
          <p:nvPr/>
        </p:nvSpPr>
        <p:spPr>
          <a:xfrm>
            <a:off x="3306905" y="1371600"/>
            <a:ext cx="1773238"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Arial" pitchFamily="34" charset="0"/>
                <a:cs typeface="Arial" pitchFamily="34" charset="0"/>
              </a:rPr>
              <a:t>RRC sets schedule</a:t>
            </a:r>
          </a:p>
          <a:p>
            <a:pPr algn="ctr"/>
            <a:r>
              <a:rPr lang="en-US" sz="800" i="1">
                <a:latin typeface="Arial" pitchFamily="34" charset="0"/>
                <a:cs typeface="Arial" pitchFamily="34" charset="0"/>
              </a:rPr>
              <a:t>[G.S. 150B-21.3A(d)]</a:t>
            </a:r>
          </a:p>
        </p:txBody>
      </p:sp>
      <p:sp>
        <p:nvSpPr>
          <p:cNvPr id="6" name="TextBox 81"/>
          <p:cNvSpPr txBox="1"/>
          <p:nvPr/>
        </p:nvSpPr>
        <p:spPr>
          <a:xfrm>
            <a:off x="3285331" y="762000"/>
            <a:ext cx="1773237" cy="511175"/>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lnSpc>
                <a:spcPts val="800"/>
              </a:lnSpc>
            </a:pPr>
            <a:r>
              <a:rPr lang="en-US" sz="900" dirty="0">
                <a:latin typeface="Arial" pitchFamily="34" charset="0"/>
                <a:cs typeface="Arial" pitchFamily="34" charset="0"/>
              </a:rPr>
              <a:t>RRC Consultation with agencies</a:t>
            </a:r>
          </a:p>
          <a:p>
            <a:pPr algn="ctr">
              <a:lnSpc>
                <a:spcPts val="800"/>
              </a:lnSpc>
            </a:pPr>
            <a:r>
              <a:rPr lang="en-US" sz="800" i="1" dirty="0">
                <a:latin typeface="Arial" pitchFamily="34" charset="0"/>
                <a:cs typeface="Arial" pitchFamily="34" charset="0"/>
              </a:rPr>
              <a:t>[G.S. 150B-21.3A(d)]</a:t>
            </a:r>
          </a:p>
        </p:txBody>
      </p:sp>
      <p:sp>
        <p:nvSpPr>
          <p:cNvPr id="7" name="TextBox 57"/>
          <p:cNvSpPr txBox="1"/>
          <p:nvPr/>
        </p:nvSpPr>
        <p:spPr>
          <a:xfrm>
            <a:off x="3325813" y="1828800"/>
            <a:ext cx="1773238"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Arial" pitchFamily="34" charset="0"/>
                <a:cs typeface="Arial" pitchFamily="34" charset="0"/>
              </a:rPr>
              <a:t>Agency</a:t>
            </a:r>
            <a:r>
              <a:rPr lang="en-US" sz="900" baseline="0">
                <a:latin typeface="Arial" pitchFamily="34" charset="0"/>
                <a:cs typeface="Arial" pitchFamily="34" charset="0"/>
              </a:rPr>
              <a:t> Reviews</a:t>
            </a:r>
          </a:p>
          <a:p>
            <a:pPr algn="ctr"/>
            <a:r>
              <a:rPr lang="en-US" sz="900" baseline="0">
                <a:latin typeface="Arial" pitchFamily="34" charset="0"/>
                <a:cs typeface="Arial" pitchFamily="34" charset="0"/>
              </a:rPr>
              <a:t> Existing Rules</a:t>
            </a:r>
            <a:endParaRPr lang="en-US" sz="900" i="1">
              <a:latin typeface="Arial" pitchFamily="34" charset="0"/>
              <a:cs typeface="Arial" pitchFamily="34" charset="0"/>
            </a:endParaRPr>
          </a:p>
        </p:txBody>
      </p:sp>
      <p:sp>
        <p:nvSpPr>
          <p:cNvPr id="8" name="TextBox 60"/>
          <p:cNvSpPr txBox="1"/>
          <p:nvPr/>
        </p:nvSpPr>
        <p:spPr>
          <a:xfrm>
            <a:off x="5596659" y="2362200"/>
            <a:ext cx="1773238"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Agency Report</a:t>
            </a:r>
            <a:r>
              <a:rPr lang="en-US" sz="900" i="1" baseline="0" dirty="0">
                <a:latin typeface="Arial" pitchFamily="34" charset="0"/>
                <a:cs typeface="Arial" pitchFamily="34" charset="0"/>
              </a:rPr>
              <a:t> </a:t>
            </a:r>
            <a:r>
              <a:rPr lang="en-US" sz="900" i="0" baseline="0" dirty="0">
                <a:latin typeface="Arial" pitchFamily="34" charset="0"/>
                <a:cs typeface="Arial" pitchFamily="34" charset="0"/>
              </a:rPr>
              <a:t>on</a:t>
            </a:r>
          </a:p>
          <a:p>
            <a:pPr algn="ctr"/>
            <a:r>
              <a:rPr lang="en-US" sz="900" i="0" baseline="0" dirty="0">
                <a:latin typeface="Arial" pitchFamily="34" charset="0"/>
                <a:cs typeface="Arial" pitchFamily="34" charset="0"/>
              </a:rPr>
              <a:t>OAH website</a:t>
            </a:r>
            <a:endParaRPr lang="en-US" sz="900" dirty="0">
              <a:latin typeface="Arial" pitchFamily="34" charset="0"/>
              <a:cs typeface="Arial" pitchFamily="34" charset="0"/>
            </a:endParaRPr>
          </a:p>
        </p:txBody>
      </p:sp>
      <p:sp>
        <p:nvSpPr>
          <p:cNvPr id="9" name="TextBox 61"/>
          <p:cNvSpPr txBox="1"/>
          <p:nvPr/>
        </p:nvSpPr>
        <p:spPr>
          <a:xfrm>
            <a:off x="3325813" y="2362200"/>
            <a:ext cx="1773238"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Arial" pitchFamily="34" charset="0"/>
                <a:cs typeface="Arial" pitchFamily="34" charset="0"/>
              </a:rPr>
              <a:t>Agency Report</a:t>
            </a:r>
            <a:r>
              <a:rPr lang="en-US" sz="900" i="1" baseline="0">
                <a:latin typeface="Arial" pitchFamily="34" charset="0"/>
                <a:cs typeface="Arial" pitchFamily="34" charset="0"/>
              </a:rPr>
              <a:t> </a:t>
            </a:r>
            <a:r>
              <a:rPr lang="en-US" sz="900" i="0" baseline="0">
                <a:latin typeface="Arial" pitchFamily="34" charset="0"/>
                <a:cs typeface="Arial" pitchFamily="34" charset="0"/>
              </a:rPr>
              <a:t>on</a:t>
            </a:r>
          </a:p>
          <a:p>
            <a:pPr algn="ctr"/>
            <a:r>
              <a:rPr lang="en-US" sz="900" i="0" baseline="0">
                <a:latin typeface="Arial" pitchFamily="34" charset="0"/>
                <a:cs typeface="Arial" pitchFamily="34" charset="0"/>
              </a:rPr>
              <a:t>Agency website</a:t>
            </a:r>
            <a:endParaRPr lang="en-US" sz="900">
              <a:latin typeface="Arial" pitchFamily="34" charset="0"/>
              <a:cs typeface="Arial" pitchFamily="34" charset="0"/>
            </a:endParaRPr>
          </a:p>
        </p:txBody>
      </p:sp>
      <p:sp>
        <p:nvSpPr>
          <p:cNvPr id="10" name="TextBox 62"/>
          <p:cNvSpPr txBox="1"/>
          <p:nvPr/>
        </p:nvSpPr>
        <p:spPr>
          <a:xfrm>
            <a:off x="3343275" y="2895600"/>
            <a:ext cx="1773237"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Public Comments</a:t>
            </a:r>
          </a:p>
        </p:txBody>
      </p:sp>
      <p:sp>
        <p:nvSpPr>
          <p:cNvPr id="11" name="TextBox 63"/>
          <p:cNvSpPr txBox="1"/>
          <p:nvPr/>
        </p:nvSpPr>
        <p:spPr>
          <a:xfrm>
            <a:off x="3306904" y="3886200"/>
            <a:ext cx="1815669"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Arial" pitchFamily="34" charset="0"/>
                <a:cs typeface="Arial" pitchFamily="34" charset="0"/>
              </a:rPr>
              <a:t>Agency Submits Report</a:t>
            </a:r>
            <a:r>
              <a:rPr lang="en-US" sz="900" baseline="0">
                <a:latin typeface="Arial" pitchFamily="34" charset="0"/>
                <a:cs typeface="Arial" pitchFamily="34" charset="0"/>
              </a:rPr>
              <a:t> and </a:t>
            </a:r>
          </a:p>
          <a:p>
            <a:pPr algn="ctr"/>
            <a:r>
              <a:rPr lang="en-US" sz="900" baseline="0">
                <a:latin typeface="Arial" pitchFamily="34" charset="0"/>
                <a:cs typeface="Arial" pitchFamily="34" charset="0"/>
              </a:rPr>
              <a:t>written comments to RRC</a:t>
            </a:r>
            <a:endParaRPr lang="en-US" sz="900">
              <a:latin typeface="Arial" pitchFamily="34" charset="0"/>
              <a:cs typeface="Arial" pitchFamily="34" charset="0"/>
            </a:endParaRPr>
          </a:p>
        </p:txBody>
      </p:sp>
      <p:sp>
        <p:nvSpPr>
          <p:cNvPr id="12" name="TextBox 65"/>
          <p:cNvSpPr txBox="1"/>
          <p:nvPr/>
        </p:nvSpPr>
        <p:spPr>
          <a:xfrm>
            <a:off x="3302504" y="4330267"/>
            <a:ext cx="1820070"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RRC reviews report</a:t>
            </a:r>
          </a:p>
          <a:p>
            <a:pPr algn="ctr"/>
            <a:r>
              <a:rPr lang="en-US" sz="900" dirty="0">
                <a:latin typeface="Arial" pitchFamily="34" charset="0"/>
                <a:cs typeface="Arial" pitchFamily="34" charset="0"/>
              </a:rPr>
              <a:t>and written</a:t>
            </a:r>
            <a:r>
              <a:rPr lang="en-US" sz="900" baseline="0" dirty="0">
                <a:latin typeface="Arial" pitchFamily="34" charset="0"/>
                <a:cs typeface="Arial" pitchFamily="34" charset="0"/>
              </a:rPr>
              <a:t> comments</a:t>
            </a:r>
            <a:endParaRPr lang="en-US" sz="900" dirty="0">
              <a:latin typeface="Arial" pitchFamily="34" charset="0"/>
              <a:cs typeface="Arial" pitchFamily="34" charset="0"/>
            </a:endParaRPr>
          </a:p>
        </p:txBody>
      </p:sp>
      <p:sp>
        <p:nvSpPr>
          <p:cNvPr id="13" name="TextBox 66"/>
          <p:cNvSpPr txBox="1"/>
          <p:nvPr/>
        </p:nvSpPr>
        <p:spPr>
          <a:xfrm>
            <a:off x="3285330" y="4800600"/>
            <a:ext cx="1837244"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RRC submits report</a:t>
            </a:r>
          </a:p>
          <a:p>
            <a:pPr algn="ctr"/>
            <a:r>
              <a:rPr lang="en-US" sz="900" dirty="0">
                <a:latin typeface="Arial" pitchFamily="34" charset="0"/>
                <a:cs typeface="Arial" pitchFamily="34" charset="0"/>
              </a:rPr>
              <a:t>to APO</a:t>
            </a:r>
          </a:p>
        </p:txBody>
      </p:sp>
      <p:sp>
        <p:nvSpPr>
          <p:cNvPr id="14" name="TextBox 68"/>
          <p:cNvSpPr txBox="1"/>
          <p:nvPr/>
        </p:nvSpPr>
        <p:spPr>
          <a:xfrm>
            <a:off x="2482415" y="5486399"/>
            <a:ext cx="1773238" cy="269875"/>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APO consultation</a:t>
            </a:r>
          </a:p>
        </p:txBody>
      </p:sp>
      <p:cxnSp>
        <p:nvCxnSpPr>
          <p:cNvPr id="15" name="Straight Arrow Connector 14"/>
          <p:cNvCxnSpPr/>
          <p:nvPr/>
        </p:nvCxnSpPr>
        <p:spPr>
          <a:xfrm>
            <a:off x="5122574" y="2549525"/>
            <a:ext cx="354012" cy="0"/>
          </a:xfrm>
          <a:prstGeom prst="straightConnector1">
            <a:avLst/>
          </a:prstGeom>
          <a:ln w="158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9"/>
          <p:cNvSpPr txBox="1"/>
          <p:nvPr/>
        </p:nvSpPr>
        <p:spPr>
          <a:xfrm>
            <a:off x="3311308" y="3429000"/>
            <a:ext cx="1811266" cy="374650"/>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Agency reviews &amp; responds</a:t>
            </a:r>
          </a:p>
          <a:p>
            <a:pPr algn="ctr"/>
            <a:r>
              <a:rPr lang="en-US" sz="900" i="0" dirty="0">
                <a:latin typeface="Arial" pitchFamily="34" charset="0"/>
                <a:cs typeface="Arial" pitchFamily="34" charset="0"/>
              </a:rPr>
              <a:t>to</a:t>
            </a:r>
            <a:r>
              <a:rPr lang="en-US" sz="900" i="0" baseline="0" dirty="0">
                <a:latin typeface="Arial" pitchFamily="34" charset="0"/>
                <a:cs typeface="Arial" pitchFamily="34" charset="0"/>
              </a:rPr>
              <a:t> public comments</a:t>
            </a:r>
            <a:endParaRPr lang="en-US" sz="900" i="0" dirty="0">
              <a:latin typeface="Arial" pitchFamily="34" charset="0"/>
              <a:cs typeface="Arial" pitchFamily="34" charset="0"/>
            </a:endParaRPr>
          </a:p>
        </p:txBody>
      </p:sp>
      <p:sp>
        <p:nvSpPr>
          <p:cNvPr id="17" name="TextBox 20"/>
          <p:cNvSpPr txBox="1"/>
          <p:nvPr/>
        </p:nvSpPr>
        <p:spPr>
          <a:xfrm>
            <a:off x="5602865" y="4342534"/>
            <a:ext cx="1428750" cy="374650"/>
          </a:xfrm>
          <a:prstGeom prst="rect">
            <a:avLst/>
          </a:prstGeom>
          <a:noFill/>
          <a:ln w="15875" cmpd="sng">
            <a:solidFill>
              <a:schemeClr val="tx1"/>
            </a:solidFill>
            <a:prstDash val="dash"/>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No review by agency</a:t>
            </a:r>
          </a:p>
          <a:p>
            <a:pPr algn="ctr"/>
            <a:r>
              <a:rPr lang="en-US" sz="900" dirty="0">
                <a:latin typeface="Arial" pitchFamily="34" charset="0"/>
                <a:cs typeface="Arial" pitchFamily="34" charset="0"/>
              </a:rPr>
              <a:t>Rule expires</a:t>
            </a:r>
          </a:p>
        </p:txBody>
      </p:sp>
      <p:sp>
        <p:nvSpPr>
          <p:cNvPr id="19" name="TextBox 26"/>
          <p:cNvSpPr txBox="1"/>
          <p:nvPr/>
        </p:nvSpPr>
        <p:spPr>
          <a:xfrm>
            <a:off x="5946559" y="5458329"/>
            <a:ext cx="1198562" cy="384175"/>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APO does not meet</a:t>
            </a:r>
          </a:p>
          <a:p>
            <a:pPr algn="ctr"/>
            <a:r>
              <a:rPr lang="en-US" sz="900" dirty="0">
                <a:latin typeface="Arial" pitchFamily="34" charset="0"/>
                <a:cs typeface="Arial" pitchFamily="34" charset="0"/>
              </a:rPr>
              <a:t>within 60 days</a:t>
            </a:r>
          </a:p>
        </p:txBody>
      </p:sp>
      <p:sp>
        <p:nvSpPr>
          <p:cNvPr id="20" name="TextBox 69"/>
          <p:cNvSpPr txBox="1"/>
          <p:nvPr/>
        </p:nvSpPr>
        <p:spPr>
          <a:xfrm>
            <a:off x="347662" y="6292705"/>
            <a:ext cx="1436688" cy="385763"/>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lnSpc>
                <a:spcPts val="800"/>
              </a:lnSpc>
            </a:pPr>
            <a:r>
              <a:rPr lang="en-US" sz="900" dirty="0">
                <a:latin typeface="Arial" pitchFamily="34" charset="0"/>
                <a:cs typeface="Arial" pitchFamily="34" charset="0"/>
              </a:rPr>
              <a:t>Committee recommends</a:t>
            </a:r>
          </a:p>
          <a:p>
            <a:pPr algn="ctr">
              <a:lnSpc>
                <a:spcPts val="900"/>
              </a:lnSpc>
            </a:pPr>
            <a:r>
              <a:rPr lang="en-US" sz="900" dirty="0">
                <a:latin typeface="Arial" pitchFamily="34" charset="0"/>
                <a:cs typeface="Arial" pitchFamily="34" charset="0"/>
              </a:rPr>
              <a:t>new</a:t>
            </a:r>
            <a:r>
              <a:rPr lang="en-US" sz="900" baseline="0" dirty="0">
                <a:latin typeface="Arial" pitchFamily="34" charset="0"/>
                <a:cs typeface="Arial" pitchFamily="34" charset="0"/>
              </a:rPr>
              <a:t> review</a:t>
            </a:r>
            <a:endParaRPr lang="en-US" sz="900" dirty="0">
              <a:latin typeface="Arial" pitchFamily="34" charset="0"/>
              <a:cs typeface="Arial" pitchFamily="34" charset="0"/>
            </a:endParaRPr>
          </a:p>
        </p:txBody>
      </p:sp>
      <p:sp>
        <p:nvSpPr>
          <p:cNvPr id="21" name="TextBox 71"/>
          <p:cNvSpPr txBox="1"/>
          <p:nvPr/>
        </p:nvSpPr>
        <p:spPr>
          <a:xfrm>
            <a:off x="1852180" y="6294293"/>
            <a:ext cx="896937" cy="384175"/>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Rule</a:t>
            </a:r>
            <a:r>
              <a:rPr lang="en-US" sz="900" baseline="0" dirty="0">
                <a:latin typeface="Arial" pitchFamily="34" charset="0"/>
                <a:cs typeface="Arial" pitchFamily="34" charset="0"/>
              </a:rPr>
              <a:t> remains</a:t>
            </a:r>
          </a:p>
          <a:p>
            <a:pPr algn="ctr"/>
            <a:r>
              <a:rPr lang="en-US" sz="900" baseline="0" dirty="0">
                <a:latin typeface="Arial" pitchFamily="34" charset="0"/>
                <a:cs typeface="Arial" pitchFamily="34" charset="0"/>
              </a:rPr>
              <a:t> in Code</a:t>
            </a:r>
            <a:endParaRPr lang="en-US" sz="900" dirty="0">
              <a:latin typeface="Arial" pitchFamily="34" charset="0"/>
              <a:cs typeface="Arial" pitchFamily="34" charset="0"/>
            </a:endParaRPr>
          </a:p>
        </p:txBody>
      </p:sp>
      <p:sp>
        <p:nvSpPr>
          <p:cNvPr id="22" name="TextBox 73"/>
          <p:cNvSpPr txBox="1"/>
          <p:nvPr/>
        </p:nvSpPr>
        <p:spPr>
          <a:xfrm>
            <a:off x="2809513" y="6294293"/>
            <a:ext cx="1270000" cy="385762"/>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Agency</a:t>
            </a:r>
            <a:r>
              <a:rPr lang="en-US" sz="900" baseline="0" dirty="0">
                <a:latin typeface="Arial" pitchFamily="34" charset="0"/>
                <a:cs typeface="Arial" pitchFamily="34" charset="0"/>
              </a:rPr>
              <a:t> initiates </a:t>
            </a:r>
          </a:p>
          <a:p>
            <a:pPr algn="ctr"/>
            <a:r>
              <a:rPr lang="en-US" sz="900" baseline="0" dirty="0" err="1">
                <a:latin typeface="Arial" pitchFamily="34" charset="0"/>
                <a:cs typeface="Arial" pitchFamily="34" charset="0"/>
              </a:rPr>
              <a:t>readoption</a:t>
            </a:r>
            <a:r>
              <a:rPr lang="en-US" sz="900" baseline="0" dirty="0">
                <a:latin typeface="Arial" pitchFamily="34" charset="0"/>
                <a:cs typeface="Arial" pitchFamily="34" charset="0"/>
              </a:rPr>
              <a:t> of rule</a:t>
            </a:r>
            <a:endParaRPr lang="en-US" sz="900" dirty="0">
              <a:latin typeface="Arial" pitchFamily="34" charset="0"/>
              <a:cs typeface="Arial" pitchFamily="34" charset="0"/>
            </a:endParaRPr>
          </a:p>
        </p:txBody>
      </p:sp>
      <p:sp>
        <p:nvSpPr>
          <p:cNvPr id="23" name="TextBox 76"/>
          <p:cNvSpPr txBox="1"/>
          <p:nvPr/>
        </p:nvSpPr>
        <p:spPr>
          <a:xfrm>
            <a:off x="4121508" y="6293498"/>
            <a:ext cx="1127125" cy="384175"/>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Arial" pitchFamily="34" charset="0"/>
                <a:cs typeface="Arial" pitchFamily="34" charset="0"/>
              </a:rPr>
              <a:t>U</a:t>
            </a:r>
            <a:r>
              <a:rPr lang="en-US" sz="900" dirty="0" smtClean="0">
                <a:latin typeface="Arial" pitchFamily="34" charset="0"/>
                <a:cs typeface="Arial" pitchFamily="34" charset="0"/>
              </a:rPr>
              <a:t>nnecessary</a:t>
            </a:r>
            <a:r>
              <a:rPr lang="en-US" sz="900" baseline="0" dirty="0" smtClean="0">
                <a:latin typeface="Arial" pitchFamily="34" charset="0"/>
                <a:cs typeface="Arial" pitchFamily="34" charset="0"/>
              </a:rPr>
              <a:t> </a:t>
            </a:r>
            <a:r>
              <a:rPr lang="en-US" sz="900" baseline="0" dirty="0">
                <a:latin typeface="Arial" pitchFamily="34" charset="0"/>
                <a:cs typeface="Arial" pitchFamily="34" charset="0"/>
              </a:rPr>
              <a:t>rule</a:t>
            </a:r>
          </a:p>
          <a:p>
            <a:pPr algn="ctr"/>
            <a:r>
              <a:rPr lang="en-US" sz="900" baseline="0" dirty="0">
                <a:latin typeface="Arial" pitchFamily="34" charset="0"/>
                <a:cs typeface="Arial" pitchFamily="34" charset="0"/>
              </a:rPr>
              <a:t> expires</a:t>
            </a:r>
            <a:endParaRPr lang="en-US" sz="900" dirty="0">
              <a:latin typeface="Arial" pitchFamily="34" charset="0"/>
              <a:cs typeface="Arial" pitchFamily="34" charset="0"/>
            </a:endParaRPr>
          </a:p>
        </p:txBody>
      </p:sp>
      <p:sp>
        <p:nvSpPr>
          <p:cNvPr id="24" name="TextBox 27"/>
          <p:cNvSpPr txBox="1"/>
          <p:nvPr/>
        </p:nvSpPr>
        <p:spPr>
          <a:xfrm>
            <a:off x="7315200" y="6073773"/>
            <a:ext cx="1008062" cy="563562"/>
          </a:xfrm>
          <a:prstGeom prst="rect">
            <a:avLst/>
          </a:prstGeom>
          <a:noFill/>
          <a:ln w="1587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lnSpc>
                <a:spcPts val="800"/>
              </a:lnSpc>
            </a:pPr>
            <a:r>
              <a:rPr lang="en-US" sz="900" dirty="0">
                <a:latin typeface="Arial" pitchFamily="34" charset="0"/>
                <a:cs typeface="Arial" pitchFamily="34" charset="0"/>
              </a:rPr>
              <a:t>RRC</a:t>
            </a:r>
            <a:r>
              <a:rPr lang="en-US" sz="900" baseline="0" dirty="0">
                <a:latin typeface="Arial" pitchFamily="34" charset="0"/>
                <a:cs typeface="Arial" pitchFamily="34" charset="0"/>
              </a:rPr>
              <a:t> determination effective</a:t>
            </a:r>
            <a:endParaRPr lang="en-US" sz="900" dirty="0">
              <a:latin typeface="Arial" pitchFamily="34" charset="0"/>
              <a:cs typeface="Arial" pitchFamily="34" charset="0"/>
            </a:endParaRPr>
          </a:p>
        </p:txBody>
      </p:sp>
      <p:cxnSp>
        <p:nvCxnSpPr>
          <p:cNvPr id="25" name="Shape 31"/>
          <p:cNvCxnSpPr/>
          <p:nvPr/>
        </p:nvCxnSpPr>
        <p:spPr>
          <a:xfrm rot="5400000" flipH="1" flipV="1">
            <a:off x="5151796" y="4428042"/>
            <a:ext cx="23813" cy="2084388"/>
          </a:xfrm>
          <a:prstGeom prst="bentConnector3">
            <a:avLst>
              <a:gd name="adj1" fmla="val 526676"/>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hape 35"/>
          <p:cNvCxnSpPr/>
          <p:nvPr/>
        </p:nvCxnSpPr>
        <p:spPr>
          <a:xfrm>
            <a:off x="5147033" y="5003006"/>
            <a:ext cx="203200" cy="344488"/>
          </a:xfrm>
          <a:prstGeom prst="bentConnector2">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Elbow Connector 26"/>
          <p:cNvCxnSpPr/>
          <p:nvPr/>
        </p:nvCxnSpPr>
        <p:spPr>
          <a:xfrm rot="5400000">
            <a:off x="2473179" y="5453062"/>
            <a:ext cx="492125" cy="1098550"/>
          </a:xfrm>
          <a:prstGeom prst="bentConnector3">
            <a:avLst>
              <a:gd name="adj1" fmla="val 50000"/>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16200000" flipH="1">
            <a:off x="3083719" y="5946195"/>
            <a:ext cx="484188" cy="122238"/>
          </a:xfrm>
          <a:prstGeom prst="bentConnector3">
            <a:avLst>
              <a:gd name="adj1" fmla="val 50000"/>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Elbow Connector 28"/>
          <p:cNvCxnSpPr/>
          <p:nvPr/>
        </p:nvCxnSpPr>
        <p:spPr>
          <a:xfrm rot="16200000" flipH="1">
            <a:off x="3479587" y="5270788"/>
            <a:ext cx="492125" cy="1454150"/>
          </a:xfrm>
          <a:prstGeom prst="bentConnector3">
            <a:avLst>
              <a:gd name="adj1" fmla="val 50000"/>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Elbow Connector 29"/>
          <p:cNvCxnSpPr/>
          <p:nvPr/>
        </p:nvCxnSpPr>
        <p:spPr>
          <a:xfrm rot="5400000">
            <a:off x="2236352" y="4799012"/>
            <a:ext cx="492125" cy="2406650"/>
          </a:xfrm>
          <a:prstGeom prst="bentConnector3">
            <a:avLst>
              <a:gd name="adj1" fmla="val 20968"/>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96"/>
          <p:cNvSpPr txBox="1"/>
          <p:nvPr/>
        </p:nvSpPr>
        <p:spPr>
          <a:xfrm>
            <a:off x="1889125" y="11752263"/>
            <a:ext cx="1436688" cy="385762"/>
          </a:xfrm>
          <a:prstGeom prst="rect">
            <a:avLst/>
          </a:prstGeom>
          <a:noFill/>
          <a:ln w="15875" cmpd="sng">
            <a:noFill/>
          </a:ln>
        </p:spPr>
        <p:style>
          <a:lnRef idx="0">
            <a:scrgbClr r="0" g="0" b="0"/>
          </a:lnRef>
          <a:fillRef idx="0">
            <a:scrgbClr r="0" g="0" b="0"/>
          </a:fillRef>
          <a:effectRef idx="0">
            <a:scrgbClr r="0" g="0" b="0"/>
          </a:effectRef>
          <a:fontRef idx="minor">
            <a:schemeClr val="dk1"/>
          </a:fontRef>
        </p:style>
        <p:txBody>
          <a:bodyPr wrap="square" rtlCol="0" anchor="t" anchorCtr="0">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US" sz="1100" b="1" dirty="0">
              <a:latin typeface="Arial" pitchFamily="34" charset="0"/>
              <a:cs typeface="Arial" pitchFamily="34" charset="0"/>
            </a:endParaRPr>
          </a:p>
        </p:txBody>
      </p:sp>
      <p:cxnSp>
        <p:nvCxnSpPr>
          <p:cNvPr id="34" name="Elbow Connector 33"/>
          <p:cNvCxnSpPr/>
          <p:nvPr/>
        </p:nvCxnSpPr>
        <p:spPr>
          <a:xfrm rot="16200000" flipH="1">
            <a:off x="7225289" y="5590881"/>
            <a:ext cx="395287" cy="555625"/>
          </a:xfrm>
          <a:prstGeom prst="bentConnector3">
            <a:avLst>
              <a:gd name="adj1" fmla="val 50000"/>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5175827" y="4529859"/>
            <a:ext cx="314325" cy="0"/>
          </a:xfrm>
          <a:prstGeom prst="straightConnector1">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1" name="Title 40"/>
          <p:cNvSpPr>
            <a:spLocks noGrp="1"/>
          </p:cNvSpPr>
          <p:nvPr>
            <p:ph type="title" idx="4294967295"/>
          </p:nvPr>
        </p:nvSpPr>
        <p:spPr>
          <a:xfrm>
            <a:off x="470475" y="342900"/>
            <a:ext cx="1676400" cy="1673225"/>
          </a:xfrm>
        </p:spPr>
        <p:txBody>
          <a:bodyPr/>
          <a:lstStyle/>
          <a:p>
            <a:r>
              <a:rPr lang="en-US" sz="1800" dirty="0" smtClean="0">
                <a:solidFill>
                  <a:schemeClr val="accent1"/>
                </a:solidFill>
              </a:rPr>
              <a:t>Flowchart</a:t>
            </a:r>
            <a:br>
              <a:rPr lang="en-US" sz="1800" dirty="0" smtClean="0">
                <a:solidFill>
                  <a:schemeClr val="accent1"/>
                </a:solidFill>
              </a:rPr>
            </a:br>
            <a:r>
              <a:rPr lang="en-US" sz="1800" dirty="0" smtClean="0">
                <a:solidFill>
                  <a:schemeClr val="accent1"/>
                </a:solidFill>
              </a:rPr>
              <a:t>of the process</a:t>
            </a:r>
            <a:endParaRPr lang="en-US" sz="1800" dirty="0">
              <a:solidFill>
                <a:schemeClr val="accent1"/>
              </a:solidFill>
            </a:endParaRPr>
          </a:p>
        </p:txBody>
      </p:sp>
    </p:spTree>
    <p:extLst>
      <p:ext uri="{BB962C8B-B14F-4D97-AF65-F5344CB8AC3E}">
        <p14:creationId xmlns:p14="http://schemas.microsoft.com/office/powerpoint/2010/main" xmlns="" val="35742865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indent="0">
              <a:buNone/>
            </a:pPr>
            <a:r>
              <a:rPr lang="en-US" b="1" dirty="0" smtClean="0"/>
              <a:t>Assuming the agency conducts the review:</a:t>
            </a:r>
          </a:p>
          <a:p>
            <a:pPr marL="45720" indent="0">
              <a:buNone/>
            </a:pPr>
            <a:endParaRPr lang="en-US" dirty="0" smtClean="0"/>
          </a:p>
          <a:p>
            <a:r>
              <a:rPr lang="en-US" dirty="0" smtClean="0"/>
              <a:t>An </a:t>
            </a:r>
            <a:r>
              <a:rPr lang="en-US" dirty="0"/>
              <a:t>agency’s rule will </a:t>
            </a:r>
            <a:r>
              <a:rPr lang="en-US" dirty="0" smtClean="0">
                <a:solidFill>
                  <a:srgbClr val="FF0000"/>
                </a:solidFill>
              </a:rPr>
              <a:t>not</a:t>
            </a:r>
            <a:r>
              <a:rPr lang="en-US" dirty="0" smtClean="0"/>
              <a:t> </a:t>
            </a:r>
            <a:r>
              <a:rPr lang="en-US" dirty="0"/>
              <a:t>come out of the Code unless </a:t>
            </a:r>
            <a:r>
              <a:rPr lang="en-US" dirty="0" smtClean="0"/>
              <a:t>the agency designated that rule </a:t>
            </a:r>
            <a:r>
              <a:rPr lang="en-US" dirty="0"/>
              <a:t>as unnecessary and there is no public comment that has merit and disagrees with this designation</a:t>
            </a:r>
            <a:r>
              <a:rPr lang="en-US" dirty="0" smtClean="0"/>
              <a:t>.</a:t>
            </a:r>
          </a:p>
          <a:p>
            <a:pPr marL="45720" indent="0">
              <a:buNone/>
            </a:pPr>
            <a:endParaRPr lang="en-US" dirty="0" smtClean="0"/>
          </a:p>
          <a:p>
            <a:r>
              <a:rPr lang="en-US" dirty="0"/>
              <a:t>The RRC </a:t>
            </a:r>
            <a:r>
              <a:rPr lang="en-US" dirty="0">
                <a:solidFill>
                  <a:srgbClr val="FF0000"/>
                </a:solidFill>
              </a:rPr>
              <a:t>cannot </a:t>
            </a:r>
            <a:r>
              <a:rPr lang="en-US" dirty="0" smtClean="0"/>
              <a:t>determine </a:t>
            </a:r>
            <a:r>
              <a:rPr lang="en-US" dirty="0"/>
              <a:t>a rule is unnecessary when an </a:t>
            </a:r>
            <a:r>
              <a:rPr lang="en-US" dirty="0" smtClean="0"/>
              <a:t>agency or the public </a:t>
            </a:r>
            <a:r>
              <a:rPr lang="en-US" dirty="0"/>
              <a:t>says that it is needed</a:t>
            </a:r>
            <a:r>
              <a:rPr lang="en-US" dirty="0" smtClean="0"/>
              <a:t>.</a:t>
            </a:r>
          </a:p>
          <a:p>
            <a:pPr marL="45720" indent="0">
              <a:buNone/>
            </a:pPr>
            <a:endParaRPr lang="en-US" dirty="0"/>
          </a:p>
          <a:p>
            <a:r>
              <a:rPr lang="en-US" dirty="0"/>
              <a:t>The RRC </a:t>
            </a:r>
            <a:r>
              <a:rPr lang="en-US" dirty="0" smtClean="0"/>
              <a:t>of its own motion </a:t>
            </a:r>
            <a:r>
              <a:rPr lang="en-US" dirty="0" smtClean="0">
                <a:solidFill>
                  <a:srgbClr val="FF0000"/>
                </a:solidFill>
              </a:rPr>
              <a:t>cannot</a:t>
            </a:r>
            <a:r>
              <a:rPr lang="en-US" dirty="0" smtClean="0"/>
              <a:t> designate </a:t>
            </a:r>
            <a:r>
              <a:rPr lang="en-US" dirty="0"/>
              <a:t>a rule as </a:t>
            </a:r>
            <a:r>
              <a:rPr lang="en-US" dirty="0" smtClean="0"/>
              <a:t>necessary </a:t>
            </a:r>
            <a:r>
              <a:rPr lang="en-US" dirty="0"/>
              <a:t>without substantive public interest</a:t>
            </a:r>
            <a:r>
              <a:rPr lang="en-US" dirty="0" smtClean="0"/>
              <a:t>.  </a:t>
            </a:r>
          </a:p>
          <a:p>
            <a:endParaRPr lang="en-US" dirty="0" smtClean="0"/>
          </a:p>
          <a:p>
            <a:r>
              <a:rPr lang="en-US" dirty="0"/>
              <a:t>The “worst” thing that can happen is that the rule will need to be </a:t>
            </a:r>
            <a:r>
              <a:rPr lang="en-US" dirty="0" smtClean="0"/>
              <a:t>readopted.</a:t>
            </a:r>
          </a:p>
          <a:p>
            <a:pPr marL="45720" indent="0">
              <a:buNone/>
            </a:pPr>
            <a:endParaRPr lang="en-US" dirty="0" smtClean="0"/>
          </a:p>
          <a:p>
            <a:r>
              <a:rPr lang="en-US" dirty="0" smtClean="0"/>
              <a:t>The agency is </a:t>
            </a:r>
            <a:r>
              <a:rPr lang="en-US" dirty="0" smtClean="0">
                <a:solidFill>
                  <a:srgbClr val="FF0000"/>
                </a:solidFill>
              </a:rPr>
              <a:t>not</a:t>
            </a:r>
            <a:r>
              <a:rPr lang="en-US" dirty="0" smtClean="0"/>
              <a:t> automatically required to re-adopt all rules.</a:t>
            </a:r>
          </a:p>
          <a:p>
            <a:pPr marL="45720" indent="0">
              <a:buNone/>
            </a:pPr>
            <a:endParaRPr lang="en-US" dirty="0"/>
          </a:p>
          <a:p>
            <a:endParaRPr lang="en-US" dirty="0"/>
          </a:p>
          <a:p>
            <a:endParaRPr lang="en-US" dirty="0"/>
          </a:p>
          <a:p>
            <a:endParaRPr lang="en-US" dirty="0"/>
          </a:p>
        </p:txBody>
      </p:sp>
      <p:sp>
        <p:nvSpPr>
          <p:cNvPr id="3" name="Title 2"/>
          <p:cNvSpPr>
            <a:spLocks noGrp="1"/>
          </p:cNvSpPr>
          <p:nvPr>
            <p:ph type="title"/>
          </p:nvPr>
        </p:nvSpPr>
        <p:spPr/>
        <p:txBody>
          <a:bodyPr/>
          <a:lstStyle/>
          <a:p>
            <a:r>
              <a:rPr lang="en-US" dirty="0" smtClean="0"/>
              <a:t>What this does </a:t>
            </a:r>
            <a:r>
              <a:rPr lang="en-US" dirty="0" smtClean="0">
                <a:solidFill>
                  <a:schemeClr val="accent5"/>
                </a:solidFill>
              </a:rPr>
              <a:t>not</a:t>
            </a:r>
            <a:r>
              <a:rPr lang="en-US" dirty="0" smtClean="0"/>
              <a:t> mean</a:t>
            </a:r>
            <a:endParaRPr lang="en-US" dirty="0"/>
          </a:p>
        </p:txBody>
      </p:sp>
    </p:spTree>
    <p:extLst>
      <p:ext uri="{BB962C8B-B14F-4D97-AF65-F5344CB8AC3E}">
        <p14:creationId xmlns:p14="http://schemas.microsoft.com/office/powerpoint/2010/main" xmlns="" val="13090468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T</a:t>
            </a:r>
            <a:r>
              <a:rPr lang="en-US" dirty="0" smtClean="0"/>
              <a:t>he Commission will establish the schedule to review all existing rules in accordance with the statute.</a:t>
            </a:r>
          </a:p>
          <a:p>
            <a:pPr lvl="1"/>
            <a:r>
              <a:rPr lang="en-US" dirty="0" smtClean="0"/>
              <a:t>This will be done in Rule.</a:t>
            </a:r>
          </a:p>
          <a:p>
            <a:r>
              <a:rPr lang="en-US" dirty="0" smtClean="0"/>
              <a:t>The review shall take place on a decennial basis.</a:t>
            </a:r>
          </a:p>
          <a:p>
            <a:pPr lvl="1"/>
            <a:r>
              <a:rPr lang="en-US" dirty="0" smtClean="0"/>
              <a:t>The first set of reviews will be completed within </a:t>
            </a:r>
            <a:r>
              <a:rPr lang="en-US" dirty="0" smtClean="0">
                <a:solidFill>
                  <a:schemeClr val="accent1"/>
                </a:solidFill>
              </a:rPr>
              <a:t>five years </a:t>
            </a:r>
            <a:r>
              <a:rPr lang="en-US" dirty="0" smtClean="0"/>
              <a:t>and reset to 10 years thereafter.</a:t>
            </a:r>
          </a:p>
          <a:p>
            <a:r>
              <a:rPr lang="en-US" dirty="0" smtClean="0"/>
              <a:t>In establishing the schedule, the Commission is required to consider the scope and complexity of the rules subject to the review and the resources required to conduct the review.</a:t>
            </a:r>
          </a:p>
          <a:p>
            <a:r>
              <a:rPr lang="en-US" dirty="0" smtClean="0"/>
              <a:t>The Commission has broad authority to modify the schedule and extend time for the review in appropriate circumstances.</a:t>
            </a:r>
          </a:p>
          <a:p>
            <a:r>
              <a:rPr lang="en-US" dirty="0" smtClean="0"/>
              <a:t>The Commission may exempt rules from the review if they have been adopted or amended within the last 10 years.</a:t>
            </a:r>
          </a:p>
          <a:p>
            <a:pPr lvl="1"/>
            <a:r>
              <a:rPr lang="en-US" dirty="0" smtClean="0"/>
              <a:t>The Commission will only consider exemptions for entire Chapters, Subchapters or Sections of Rules.</a:t>
            </a:r>
          </a:p>
          <a:p>
            <a:pPr lvl="1"/>
            <a:r>
              <a:rPr lang="en-US" dirty="0" smtClean="0"/>
              <a:t>It will </a:t>
            </a:r>
            <a:r>
              <a:rPr lang="en-US" dirty="0" smtClean="0">
                <a:solidFill>
                  <a:srgbClr val="FF0000"/>
                </a:solidFill>
              </a:rPr>
              <a:t>not</a:t>
            </a:r>
            <a:r>
              <a:rPr lang="en-US" dirty="0" smtClean="0"/>
              <a:t> grant exemptions for individual rules scattered within the Code.</a:t>
            </a:r>
          </a:p>
          <a:p>
            <a:pPr marL="45720" indent="0">
              <a:buNone/>
            </a:pPr>
            <a:endParaRPr lang="en-US" dirty="0"/>
          </a:p>
        </p:txBody>
      </p:sp>
      <p:sp>
        <p:nvSpPr>
          <p:cNvPr id="3" name="Title 2"/>
          <p:cNvSpPr>
            <a:spLocks noGrp="1"/>
          </p:cNvSpPr>
          <p:nvPr>
            <p:ph type="title"/>
          </p:nvPr>
        </p:nvSpPr>
        <p:spPr/>
        <p:txBody>
          <a:bodyPr/>
          <a:lstStyle/>
          <a:p>
            <a:r>
              <a:rPr lang="en-US" dirty="0" smtClean="0"/>
              <a:t>Commission authority to set the timetable for this review</a:t>
            </a:r>
            <a:endParaRPr lang="en-US" dirty="0"/>
          </a:p>
        </p:txBody>
      </p:sp>
    </p:spTree>
    <p:extLst>
      <p:ext uri="{BB962C8B-B14F-4D97-AF65-F5344CB8AC3E}">
        <p14:creationId xmlns:p14="http://schemas.microsoft.com/office/powerpoint/2010/main" xmlns="" val="31180014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G.S. 150B-21.3A(d) allows </a:t>
            </a:r>
            <a:r>
              <a:rPr lang="en-US" dirty="0"/>
              <a:t>the Commission to </a:t>
            </a:r>
            <a:r>
              <a:rPr lang="en-US" dirty="0" smtClean="0"/>
              <a:t>exempt rules that have been adopted or amended in the previous ten years from the review.</a:t>
            </a:r>
          </a:p>
          <a:p>
            <a:pPr lvl="1"/>
            <a:r>
              <a:rPr lang="en-US" dirty="0" smtClean="0"/>
              <a:t>However, any rule granted the exemption must be reviewed no more than ten years following the last rule action.</a:t>
            </a:r>
          </a:p>
          <a:p>
            <a:pPr marL="365760" lvl="1" indent="0">
              <a:buNone/>
            </a:pPr>
            <a:endParaRPr lang="en-US" dirty="0" smtClean="0"/>
          </a:p>
          <a:p>
            <a:r>
              <a:rPr lang="en-US" dirty="0" smtClean="0"/>
              <a:t>The Commission will establish rules for granting this exemption.</a:t>
            </a:r>
          </a:p>
          <a:p>
            <a:pPr lvl="1"/>
            <a:r>
              <a:rPr lang="en-US" dirty="0" smtClean="0"/>
              <a:t>The agency must request the exemption.</a:t>
            </a:r>
          </a:p>
          <a:p>
            <a:pPr lvl="1"/>
            <a:r>
              <a:rPr lang="en-US" dirty="0" smtClean="0"/>
              <a:t>The agency must send notice of this request to interested persons and post notice on the agency website.</a:t>
            </a:r>
          </a:p>
          <a:p>
            <a:pPr lvl="1"/>
            <a:r>
              <a:rPr lang="en-US" dirty="0" smtClean="0"/>
              <a:t>The Commission will hold a hearing on the matter.</a:t>
            </a:r>
          </a:p>
          <a:p>
            <a:pPr lvl="1"/>
            <a:r>
              <a:rPr lang="en-US" dirty="0" smtClean="0"/>
              <a:t>The Commission will only consider requests when an entire Chapter, Subchapter or Section will qualify for the exemption.</a:t>
            </a:r>
          </a:p>
          <a:p>
            <a:pPr lvl="2"/>
            <a:r>
              <a:rPr lang="en-US" dirty="0" smtClean="0"/>
              <a:t>There will not be exemptions granted for individual rules.</a:t>
            </a:r>
          </a:p>
        </p:txBody>
      </p:sp>
      <p:sp>
        <p:nvSpPr>
          <p:cNvPr id="3" name="Title 2"/>
          <p:cNvSpPr>
            <a:spLocks noGrp="1"/>
          </p:cNvSpPr>
          <p:nvPr>
            <p:ph type="title"/>
          </p:nvPr>
        </p:nvSpPr>
        <p:spPr/>
        <p:txBody>
          <a:bodyPr/>
          <a:lstStyle/>
          <a:p>
            <a:r>
              <a:rPr lang="en-US" dirty="0" smtClean="0"/>
              <a:t>Exemptions from the review</a:t>
            </a:r>
            <a:endParaRPr lang="en-US" dirty="0"/>
          </a:p>
        </p:txBody>
      </p:sp>
    </p:spTree>
    <p:extLst>
      <p:ext uri="{BB962C8B-B14F-4D97-AF65-F5344CB8AC3E}">
        <p14:creationId xmlns:p14="http://schemas.microsoft.com/office/powerpoint/2010/main" xmlns="" val="12551233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Don’t panic!</a:t>
            </a:r>
          </a:p>
          <a:p>
            <a:pPr marL="45720" indent="0">
              <a:buNone/>
            </a:pPr>
            <a:endParaRPr lang="en-US" dirty="0" smtClean="0"/>
          </a:p>
          <a:p>
            <a:r>
              <a:rPr lang="en-US" dirty="0" smtClean="0"/>
              <a:t>If you work with a licensing board or agency, become better acquainted or re-acquainted with your rules in order to begin classification.</a:t>
            </a:r>
          </a:p>
          <a:p>
            <a:pPr lvl="1"/>
            <a:r>
              <a:rPr lang="en-US" dirty="0" smtClean="0"/>
              <a:t>Do NOT begin writing your own report – </a:t>
            </a:r>
            <a:r>
              <a:rPr lang="en-US" dirty="0"/>
              <a:t>i</a:t>
            </a:r>
            <a:r>
              <a:rPr lang="en-US" dirty="0" smtClean="0"/>
              <a:t>t will be provided to you.</a:t>
            </a:r>
          </a:p>
          <a:p>
            <a:pPr marL="365760" lvl="1" indent="0">
              <a:buNone/>
            </a:pPr>
            <a:endParaRPr lang="en-US" dirty="0" smtClean="0"/>
          </a:p>
          <a:p>
            <a:r>
              <a:rPr lang="en-US" dirty="0" smtClean="0"/>
              <a:t>The RRC will work with agencies to set the schedule, mindful of the agency’s resources required to conduct the review.</a:t>
            </a:r>
          </a:p>
          <a:p>
            <a:endParaRPr lang="en-US" dirty="0" smtClean="0"/>
          </a:p>
          <a:p>
            <a:r>
              <a:rPr lang="en-US" dirty="0" smtClean="0"/>
              <a:t>Be mindful of who the agency is in this review – it is the body with the rulemaking authority.  The </a:t>
            </a:r>
            <a:r>
              <a:rPr lang="en-US" i="1" dirty="0" smtClean="0"/>
              <a:t>agency </a:t>
            </a:r>
            <a:r>
              <a:rPr lang="en-US" dirty="0" smtClean="0"/>
              <a:t>must classify and respond to all comments.</a:t>
            </a:r>
          </a:p>
          <a:p>
            <a:pPr marL="45720" indent="0">
              <a:buNone/>
            </a:pPr>
            <a:endParaRPr lang="en-US" dirty="0" smtClean="0"/>
          </a:p>
          <a:p>
            <a:r>
              <a:rPr lang="en-US" dirty="0" smtClean="0"/>
              <a:t>This process is intended to ensure the Code has rules that are current and appropriate for the regulated public now.</a:t>
            </a:r>
          </a:p>
          <a:p>
            <a:pPr marL="45720" indent="0">
              <a:buNone/>
            </a:pPr>
            <a:endParaRPr lang="en-US" dirty="0" smtClean="0"/>
          </a:p>
          <a:p>
            <a:r>
              <a:rPr lang="en-US" dirty="0" smtClean="0">
                <a:solidFill>
                  <a:srgbClr val="FF0000"/>
                </a:solidFill>
              </a:rPr>
              <a:t>Encourage the regulated public to participate in this process.  Spread the word!</a:t>
            </a:r>
            <a:endParaRPr lang="en-US" dirty="0">
              <a:solidFill>
                <a:srgbClr val="FF0000"/>
              </a:solidFill>
            </a:endParaRPr>
          </a:p>
        </p:txBody>
      </p:sp>
      <p:sp>
        <p:nvSpPr>
          <p:cNvPr id="3" name="Title 2"/>
          <p:cNvSpPr>
            <a:spLocks noGrp="1"/>
          </p:cNvSpPr>
          <p:nvPr>
            <p:ph type="title"/>
          </p:nvPr>
        </p:nvSpPr>
        <p:spPr/>
        <p:txBody>
          <a:bodyPr/>
          <a:lstStyle/>
          <a:p>
            <a:r>
              <a:rPr lang="en-US" dirty="0" smtClean="0"/>
              <a:t>What to take away from this presentation</a:t>
            </a:r>
            <a:endParaRPr lang="en-US" dirty="0"/>
          </a:p>
        </p:txBody>
      </p:sp>
    </p:spTree>
    <p:extLst>
      <p:ext uri="{BB962C8B-B14F-4D97-AF65-F5344CB8AC3E}">
        <p14:creationId xmlns:p14="http://schemas.microsoft.com/office/powerpoint/2010/main" xmlns="" val="4116830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Until the 2013 legislative session, North Carolina’s Administrative Procedure Act did not have expiration dates for rules.</a:t>
            </a:r>
          </a:p>
          <a:p>
            <a:pPr marL="45720" indent="0">
              <a:buNone/>
            </a:pPr>
            <a:endParaRPr lang="en-US" dirty="0" smtClean="0"/>
          </a:p>
          <a:p>
            <a:pPr lvl="1"/>
            <a:r>
              <a:rPr lang="en-US" dirty="0" smtClean="0"/>
              <a:t>There were previous efforts by the General Assembly and the Executive Branch to ensure agencies reviewed their rules and removed unnecessary ones, but there were no statutory consequences if the agency did not take action.</a:t>
            </a:r>
          </a:p>
          <a:p>
            <a:pPr marL="45720" indent="0">
              <a:buNone/>
            </a:pPr>
            <a:endParaRPr lang="en-US" dirty="0" smtClean="0"/>
          </a:p>
          <a:p>
            <a:r>
              <a:rPr lang="en-US" dirty="0" smtClean="0"/>
              <a:t>Therefore, agencies have been able to keep rules that are out of date or unnecessary in the Code.</a:t>
            </a:r>
          </a:p>
          <a:p>
            <a:pPr marL="45720" indent="0">
              <a:buNone/>
            </a:pPr>
            <a:endParaRPr lang="en-US" dirty="0" smtClean="0"/>
          </a:p>
          <a:p>
            <a:r>
              <a:rPr lang="en-US" dirty="0" smtClean="0"/>
              <a:t>G.S. 150B-21.3A will now require all rules adopted pursuant to G.S. 150B Article 2A be reviewed </a:t>
            </a:r>
            <a:r>
              <a:rPr lang="en-US" b="1" u="sng" dirty="0" smtClean="0"/>
              <a:t>every 10 years </a:t>
            </a:r>
            <a:r>
              <a:rPr lang="en-US" dirty="0" smtClean="0"/>
              <a:t>to make sure the rules are still necessary and within the agency’s authority and address programs that still exist.</a:t>
            </a:r>
          </a:p>
          <a:p>
            <a:pPr marL="45720" indent="0">
              <a:buNone/>
            </a:pPr>
            <a:endParaRPr lang="en-US" dirty="0" smtClean="0"/>
          </a:p>
          <a:p>
            <a:r>
              <a:rPr lang="en-US" dirty="0" smtClean="0"/>
              <a:t>This review will be continuous and ensure that rules are current.</a:t>
            </a:r>
            <a:endParaRPr lang="en-US" dirty="0"/>
          </a:p>
        </p:txBody>
      </p:sp>
      <p:sp>
        <p:nvSpPr>
          <p:cNvPr id="3" name="Title 2"/>
          <p:cNvSpPr>
            <a:spLocks noGrp="1"/>
          </p:cNvSpPr>
          <p:nvPr>
            <p:ph type="title"/>
          </p:nvPr>
        </p:nvSpPr>
        <p:spPr/>
        <p:txBody>
          <a:bodyPr/>
          <a:lstStyle/>
          <a:p>
            <a:r>
              <a:rPr lang="en-US" dirty="0" smtClean="0"/>
              <a:t>Background and overview</a:t>
            </a:r>
            <a:endParaRPr lang="en-US" dirty="0"/>
          </a:p>
        </p:txBody>
      </p:sp>
    </p:spTree>
    <p:extLst>
      <p:ext uri="{BB962C8B-B14F-4D97-AF65-F5344CB8AC3E}">
        <p14:creationId xmlns:p14="http://schemas.microsoft.com/office/powerpoint/2010/main" xmlns="" val="30750708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en-US" dirty="0"/>
              <a:t>“Agency” – the rulemaking agency adopting rules pursuant to G.S. 150B, Article 2A.  The individual agency, board or commission must classify rules and respond to comments.</a:t>
            </a:r>
          </a:p>
          <a:p>
            <a:r>
              <a:rPr lang="en-US" dirty="0"/>
              <a:t>“APA”, “Chapter 150B” - The North Carolina Administrative Procedure Act established by G.S. 150B.</a:t>
            </a:r>
          </a:p>
          <a:p>
            <a:r>
              <a:rPr lang="en-US" dirty="0"/>
              <a:t>“APO” – Administrative Procedure Oversight Committee at the General Assembly</a:t>
            </a:r>
            <a:r>
              <a:rPr lang="en-US" dirty="0" smtClean="0"/>
              <a:t>.</a:t>
            </a:r>
          </a:p>
          <a:p>
            <a:r>
              <a:rPr lang="en-US" dirty="0" smtClean="0"/>
              <a:t>“RRC”, “Commission” - The Rules Review Commission as established by G.S. 143-30.1.</a:t>
            </a:r>
          </a:p>
          <a:p>
            <a:r>
              <a:rPr lang="en-US" dirty="0" smtClean="0"/>
              <a:t>“Existing Rules” - All rules the agency has currently in effect in the NC Administrative Code.  This does not include repealed rules.</a:t>
            </a:r>
          </a:p>
          <a:p>
            <a:endParaRPr lang="en-US" dirty="0"/>
          </a:p>
        </p:txBody>
      </p:sp>
      <p:sp>
        <p:nvSpPr>
          <p:cNvPr id="3" name="Title 2"/>
          <p:cNvSpPr>
            <a:spLocks noGrp="1"/>
          </p:cNvSpPr>
          <p:nvPr>
            <p:ph type="title"/>
          </p:nvPr>
        </p:nvSpPr>
        <p:spPr/>
        <p:txBody>
          <a:bodyPr/>
          <a:lstStyle/>
          <a:p>
            <a:r>
              <a:rPr lang="en-US" dirty="0" smtClean="0"/>
              <a:t>Glossary</a:t>
            </a:r>
            <a:endParaRPr lang="en-US" dirty="0"/>
          </a:p>
        </p:txBody>
      </p:sp>
    </p:spTree>
    <p:extLst>
      <p:ext uri="{BB962C8B-B14F-4D97-AF65-F5344CB8AC3E}">
        <p14:creationId xmlns:p14="http://schemas.microsoft.com/office/powerpoint/2010/main" xmlns="" val="2545139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r>
              <a:rPr lang="en-US" sz="2000" dirty="0" smtClean="0"/>
              <a:t>Generally in the APA….</a:t>
            </a:r>
            <a:endParaRPr lang="en-US" sz="2000" dirty="0"/>
          </a:p>
        </p:txBody>
      </p:sp>
      <p:sp>
        <p:nvSpPr>
          <p:cNvPr id="3" name="Content Placeholder 2"/>
          <p:cNvSpPr>
            <a:spLocks noGrp="1"/>
          </p:cNvSpPr>
          <p:nvPr>
            <p:ph sz="half" idx="2"/>
          </p:nvPr>
        </p:nvSpPr>
        <p:spPr/>
        <p:txBody>
          <a:bodyPr/>
          <a:lstStyle/>
          <a:p>
            <a:r>
              <a:rPr lang="en-US" dirty="0" smtClean="0"/>
              <a:t>In rulemaking under 150B, we generally refer to “public comment” as any comment received on the rule or the fiscal note, whether opposing or supporting the action.</a:t>
            </a:r>
            <a:endParaRPr lang="en-US" dirty="0"/>
          </a:p>
        </p:txBody>
      </p:sp>
      <p:sp>
        <p:nvSpPr>
          <p:cNvPr id="6" name="Text Placeholder 5"/>
          <p:cNvSpPr>
            <a:spLocks noGrp="1"/>
          </p:cNvSpPr>
          <p:nvPr>
            <p:ph type="body" sz="quarter" idx="3"/>
          </p:nvPr>
        </p:nvSpPr>
        <p:spPr>
          <a:xfrm>
            <a:off x="4572002" y="1828800"/>
            <a:ext cx="4041775" cy="639762"/>
          </a:xfrm>
        </p:spPr>
        <p:txBody>
          <a:bodyPr>
            <a:normAutofit fontScale="92500" lnSpcReduction="20000"/>
          </a:bodyPr>
          <a:lstStyle/>
          <a:p>
            <a:r>
              <a:rPr lang="en-US" dirty="0" smtClean="0"/>
              <a:t>For the purposes of this review…</a:t>
            </a:r>
            <a:endParaRPr lang="en-US" dirty="0"/>
          </a:p>
        </p:txBody>
      </p:sp>
      <p:sp>
        <p:nvSpPr>
          <p:cNvPr id="4" name="Content Placeholder 3"/>
          <p:cNvSpPr>
            <a:spLocks noGrp="1"/>
          </p:cNvSpPr>
          <p:nvPr>
            <p:ph sz="quarter" idx="4"/>
          </p:nvPr>
        </p:nvSpPr>
        <p:spPr>
          <a:xfrm>
            <a:off x="4648202" y="2667001"/>
            <a:ext cx="4041775" cy="3687763"/>
          </a:xfrm>
        </p:spPr>
        <p:txBody>
          <a:bodyPr>
            <a:normAutofit lnSpcReduction="10000"/>
          </a:bodyPr>
          <a:lstStyle/>
          <a:p>
            <a:r>
              <a:rPr lang="en-US" dirty="0" smtClean="0"/>
              <a:t>G.S. 150B-21.3A specifically defines “public comment” for the purposes of the review as “A written comment </a:t>
            </a:r>
            <a:r>
              <a:rPr lang="en-US" u="sng" dirty="0" smtClean="0"/>
              <a:t>objecting </a:t>
            </a:r>
            <a:r>
              <a:rPr lang="en-US" dirty="0" smtClean="0"/>
              <a:t>to all or any part of the rule…”  </a:t>
            </a:r>
          </a:p>
          <a:p>
            <a:pPr marL="0" indent="0">
              <a:buNone/>
            </a:pPr>
            <a:endParaRPr lang="en-US" dirty="0"/>
          </a:p>
          <a:p>
            <a:pPr marL="0" indent="0">
              <a:buNone/>
            </a:pPr>
            <a:r>
              <a:rPr lang="en-US" dirty="0" smtClean="0"/>
              <a:t>	</a:t>
            </a:r>
            <a:r>
              <a:rPr lang="en-US" sz="1800" dirty="0" smtClean="0"/>
              <a:t>[G.S. 150B-21.3(a)(5)]</a:t>
            </a:r>
            <a:endParaRPr lang="en-US" sz="1800" dirty="0"/>
          </a:p>
        </p:txBody>
      </p:sp>
      <p:sp>
        <p:nvSpPr>
          <p:cNvPr id="2" name="Title 1"/>
          <p:cNvSpPr>
            <a:spLocks noGrp="1"/>
          </p:cNvSpPr>
          <p:nvPr>
            <p:ph type="title"/>
          </p:nvPr>
        </p:nvSpPr>
        <p:spPr/>
        <p:txBody>
          <a:bodyPr/>
          <a:lstStyle/>
          <a:p>
            <a:r>
              <a:rPr lang="en-US" dirty="0" smtClean="0"/>
              <a:t>“Public Comment”</a:t>
            </a:r>
            <a:endParaRPr lang="en-US" dirty="0"/>
          </a:p>
        </p:txBody>
      </p:sp>
    </p:spTree>
    <p:extLst>
      <p:ext uri="{BB962C8B-B14F-4D97-AF65-F5344CB8AC3E}">
        <p14:creationId xmlns:p14="http://schemas.microsoft.com/office/powerpoint/2010/main" xmlns="" val="2603352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800" dirty="0" smtClean="0"/>
              <a:t>Agencies who are subject to Article 2A of Chapter 150B, the Administrative Procedure Act.</a:t>
            </a:r>
          </a:p>
          <a:p>
            <a:pPr marL="0" indent="0">
              <a:buNone/>
            </a:pPr>
            <a:endParaRPr lang="en-US" sz="2800" dirty="0" smtClean="0"/>
          </a:p>
          <a:p>
            <a:r>
              <a:rPr lang="en-US" sz="2800" dirty="0" smtClean="0"/>
              <a:t>This includes:</a:t>
            </a:r>
          </a:p>
          <a:p>
            <a:pPr lvl="1"/>
            <a:r>
              <a:rPr lang="en-US" sz="2800" dirty="0" smtClean="0"/>
              <a:t>Many state agencies; </a:t>
            </a:r>
          </a:p>
          <a:p>
            <a:pPr lvl="1"/>
            <a:r>
              <a:rPr lang="en-US" sz="2800" dirty="0" smtClean="0"/>
              <a:t>Many licensing boards; and</a:t>
            </a:r>
          </a:p>
          <a:p>
            <a:pPr lvl="1"/>
            <a:r>
              <a:rPr lang="en-US" sz="2800" dirty="0" smtClean="0"/>
              <a:t>The Building Code.</a:t>
            </a:r>
          </a:p>
          <a:p>
            <a:pPr marL="365760" lvl="1" indent="0">
              <a:buNone/>
            </a:pPr>
            <a:endParaRPr lang="en-US" dirty="0"/>
          </a:p>
          <a:p>
            <a:pPr marL="365760" lvl="1" indent="0">
              <a:buNone/>
            </a:pPr>
            <a:r>
              <a:rPr lang="en-US" sz="2800" dirty="0" smtClean="0">
                <a:solidFill>
                  <a:schemeClr val="accent5"/>
                </a:solidFill>
              </a:rPr>
              <a:t>Rule of thumb – if the agency is exempt from the review, it should know.</a:t>
            </a:r>
          </a:p>
        </p:txBody>
      </p:sp>
      <p:sp>
        <p:nvSpPr>
          <p:cNvPr id="3" name="Title 2"/>
          <p:cNvSpPr>
            <a:spLocks noGrp="1"/>
          </p:cNvSpPr>
          <p:nvPr>
            <p:ph type="title"/>
          </p:nvPr>
        </p:nvSpPr>
        <p:spPr/>
        <p:txBody>
          <a:bodyPr/>
          <a:lstStyle/>
          <a:p>
            <a:r>
              <a:rPr lang="en-US" sz="4000" dirty="0" smtClean="0"/>
              <a:t>Who is subject to the review?</a:t>
            </a:r>
            <a:endParaRPr lang="en-US" sz="4000" dirty="0"/>
          </a:p>
        </p:txBody>
      </p:sp>
    </p:spTree>
    <p:extLst>
      <p:ext uri="{BB962C8B-B14F-4D97-AF65-F5344CB8AC3E}">
        <p14:creationId xmlns:p14="http://schemas.microsoft.com/office/powerpoint/2010/main" xmlns="" val="1504718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If an agency that is subject to the review does not conduct the review in the timeframe required by the Commission, then the rules will automatically expire and be removed from the Code.</a:t>
            </a:r>
          </a:p>
          <a:p>
            <a:pPr lvl="1"/>
            <a:r>
              <a:rPr lang="en-US" dirty="0" smtClean="0"/>
              <a:t>G.S. 150B-21.3A(b)</a:t>
            </a:r>
          </a:p>
          <a:p>
            <a:endParaRPr lang="en-US" dirty="0"/>
          </a:p>
          <a:p>
            <a:r>
              <a:rPr lang="en-US" dirty="0" smtClean="0"/>
              <a:t>If a rule is required to implement or conform to federal law, then the rule will not expire.  The Commission will report all rules that do not expire under this exception.</a:t>
            </a:r>
          </a:p>
          <a:p>
            <a:pPr lvl="1"/>
            <a:r>
              <a:rPr lang="en-US" dirty="0" smtClean="0"/>
              <a:t>G.S. 150B-21.3A(d1)</a:t>
            </a:r>
          </a:p>
          <a:p>
            <a:pPr lvl="1"/>
            <a:endParaRPr lang="en-US" dirty="0"/>
          </a:p>
          <a:p>
            <a:pPr lvl="1"/>
            <a:r>
              <a:rPr lang="en-US" dirty="0" smtClean="0"/>
              <a:t>NOTE:  The Commission will not know if the rule is required to implement or conform to a federal law unless the agency tells them this, so it is very possible that if the Commission does not hear anything from an agency, the rule will expire.</a:t>
            </a:r>
            <a:endParaRPr lang="en-US" dirty="0"/>
          </a:p>
          <a:p>
            <a:pPr marL="365760" lvl="1" indent="0">
              <a:buNone/>
            </a:pPr>
            <a:endParaRPr lang="en-US" dirty="0"/>
          </a:p>
        </p:txBody>
      </p:sp>
      <p:sp>
        <p:nvSpPr>
          <p:cNvPr id="3" name="Title 2"/>
          <p:cNvSpPr>
            <a:spLocks noGrp="1"/>
          </p:cNvSpPr>
          <p:nvPr>
            <p:ph type="title"/>
          </p:nvPr>
        </p:nvSpPr>
        <p:spPr/>
        <p:txBody>
          <a:bodyPr/>
          <a:lstStyle/>
          <a:p>
            <a:r>
              <a:rPr lang="en-US" dirty="0" smtClean="0"/>
              <a:t>If an agency does not conduct the review	</a:t>
            </a:r>
            <a:endParaRPr lang="en-US" dirty="0"/>
          </a:p>
        </p:txBody>
      </p:sp>
    </p:spTree>
    <p:extLst>
      <p:ext uri="{BB962C8B-B14F-4D97-AF65-F5344CB8AC3E}">
        <p14:creationId xmlns:p14="http://schemas.microsoft.com/office/powerpoint/2010/main" xmlns="" val="2674967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dirty="0"/>
          </a:p>
          <a:p>
            <a:r>
              <a:rPr lang="en-US" sz="3600" dirty="0" smtClean="0"/>
              <a:t>  Necessary </a:t>
            </a:r>
            <a:r>
              <a:rPr lang="en-US" sz="3600" u="sng" dirty="0" smtClean="0"/>
              <a:t>with</a:t>
            </a:r>
            <a:r>
              <a:rPr lang="en-US" sz="3600" dirty="0" smtClean="0"/>
              <a:t> Substantive Public   </a:t>
            </a:r>
          </a:p>
          <a:p>
            <a:pPr marL="0" indent="0">
              <a:buNone/>
            </a:pPr>
            <a:r>
              <a:rPr lang="en-US" sz="3600" dirty="0"/>
              <a:t> </a:t>
            </a:r>
            <a:r>
              <a:rPr lang="en-US" sz="3600" dirty="0" smtClean="0"/>
              <a:t>   Interest</a:t>
            </a:r>
          </a:p>
          <a:p>
            <a:r>
              <a:rPr lang="en-US" sz="3600" dirty="0" smtClean="0"/>
              <a:t>  Necessary </a:t>
            </a:r>
            <a:r>
              <a:rPr lang="en-US" sz="3600" u="sng" dirty="0" smtClean="0"/>
              <a:t>without</a:t>
            </a:r>
            <a:r>
              <a:rPr lang="en-US" sz="3600" dirty="0" smtClean="0"/>
              <a:t> Substantive </a:t>
            </a:r>
          </a:p>
          <a:p>
            <a:pPr marL="0" indent="0">
              <a:buNone/>
            </a:pPr>
            <a:r>
              <a:rPr lang="en-US" sz="3600" dirty="0"/>
              <a:t> </a:t>
            </a:r>
            <a:r>
              <a:rPr lang="en-US" sz="3600" dirty="0" smtClean="0"/>
              <a:t>   Public Interest</a:t>
            </a:r>
          </a:p>
          <a:p>
            <a:r>
              <a:rPr lang="en-US" sz="3600" dirty="0" smtClean="0"/>
              <a:t>  Unnecessary</a:t>
            </a:r>
            <a:endParaRPr lang="en-US" sz="3600" dirty="0"/>
          </a:p>
        </p:txBody>
      </p:sp>
      <p:sp>
        <p:nvSpPr>
          <p:cNvPr id="3" name="Title 2"/>
          <p:cNvSpPr>
            <a:spLocks noGrp="1"/>
          </p:cNvSpPr>
          <p:nvPr>
            <p:ph type="title"/>
          </p:nvPr>
        </p:nvSpPr>
        <p:spPr/>
        <p:txBody>
          <a:bodyPr/>
          <a:lstStyle/>
          <a:p>
            <a:r>
              <a:rPr lang="en-US" dirty="0" smtClean="0"/>
              <a:t>Categories of Rules</a:t>
            </a:r>
            <a:endParaRPr lang="en-US" dirty="0"/>
          </a:p>
        </p:txBody>
      </p:sp>
    </p:spTree>
    <p:extLst>
      <p:ext uri="{BB962C8B-B14F-4D97-AF65-F5344CB8AC3E}">
        <p14:creationId xmlns:p14="http://schemas.microsoft.com/office/powerpoint/2010/main" xmlns="" val="7180911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708660" lvl="1" indent="-342900">
              <a:buFont typeface="+mj-lt"/>
              <a:buAutoNum type="arabicPeriod"/>
            </a:pPr>
            <a:r>
              <a:rPr lang="en-US" dirty="0" smtClean="0"/>
              <a:t>   Any rule for which the agency has received public comments   </a:t>
            </a:r>
          </a:p>
          <a:p>
            <a:pPr marL="365760" lvl="1" indent="0">
              <a:buNone/>
            </a:pPr>
            <a:r>
              <a:rPr lang="en-US" dirty="0"/>
              <a:t>	</a:t>
            </a:r>
            <a:r>
              <a:rPr lang="en-US" dirty="0" smtClean="0"/>
              <a:t>within the past two years; or</a:t>
            </a:r>
          </a:p>
          <a:p>
            <a:pPr lvl="1"/>
            <a:endParaRPr lang="en-US" dirty="0" smtClean="0"/>
          </a:p>
          <a:p>
            <a:pPr marL="365760" lvl="1" indent="0">
              <a:buNone/>
            </a:pPr>
            <a:r>
              <a:rPr lang="en-US" dirty="0" smtClean="0">
                <a:solidFill>
                  <a:schemeClr val="accent2"/>
                </a:solidFill>
              </a:rPr>
              <a:t>2.     </a:t>
            </a:r>
            <a:r>
              <a:rPr lang="en-US" dirty="0" smtClean="0"/>
              <a:t>Any rule that affects the property interest of the regulated public  	</a:t>
            </a:r>
            <a:r>
              <a:rPr lang="en-US" u="sng" dirty="0" smtClean="0"/>
              <a:t>and</a:t>
            </a:r>
            <a:r>
              <a:rPr lang="en-US" dirty="0" smtClean="0"/>
              <a:t> the agency knows or suspects any person may object to the </a:t>
            </a:r>
            <a:r>
              <a:rPr lang="en-US" dirty="0"/>
              <a:t>	</a:t>
            </a:r>
            <a:r>
              <a:rPr lang="en-US" dirty="0" smtClean="0"/>
              <a:t>rule.</a:t>
            </a:r>
          </a:p>
          <a:p>
            <a:pPr marL="411480" lvl="1" indent="0">
              <a:buNone/>
            </a:pPr>
            <a:endParaRPr lang="en-US" dirty="0" smtClean="0"/>
          </a:p>
          <a:p>
            <a:pPr lvl="2"/>
            <a:r>
              <a:rPr lang="en-US" dirty="0" smtClean="0"/>
              <a:t>“Property interest” is a broad term that includes ability to earn a living.  Therefore, this can affect licenses for occupations, to operate facilities or the issuance of permits.</a:t>
            </a:r>
          </a:p>
          <a:p>
            <a:pPr marL="777240" lvl="2" indent="0">
              <a:buNone/>
            </a:pPr>
            <a:endParaRPr lang="en-US" dirty="0" smtClean="0"/>
          </a:p>
          <a:p>
            <a:pPr lvl="1"/>
            <a:r>
              <a:rPr lang="en-US" dirty="0" smtClean="0"/>
              <a:t>The intent behind this categorization is that the agency should know if it has rules that cause “grumbling” and categorize them as necessary with substantive public interest.</a:t>
            </a:r>
          </a:p>
          <a:p>
            <a:pPr marL="777240" lvl="2" indent="0">
              <a:buNone/>
            </a:pPr>
            <a:endParaRPr lang="en-US" sz="1400" dirty="0" smtClean="0"/>
          </a:p>
          <a:p>
            <a:pPr marL="777240" lvl="2" indent="0">
              <a:buNone/>
            </a:pPr>
            <a:r>
              <a:rPr lang="en-US" sz="1400" dirty="0" smtClean="0"/>
              <a:t>G.S. 150B-21.3A(a)(3)</a:t>
            </a:r>
          </a:p>
        </p:txBody>
      </p:sp>
      <p:sp>
        <p:nvSpPr>
          <p:cNvPr id="3" name="Title 2"/>
          <p:cNvSpPr>
            <a:spLocks noGrp="1"/>
          </p:cNvSpPr>
          <p:nvPr>
            <p:ph type="title"/>
          </p:nvPr>
        </p:nvSpPr>
        <p:spPr/>
        <p:txBody>
          <a:bodyPr/>
          <a:lstStyle/>
          <a:p>
            <a:r>
              <a:rPr lang="en-US" sz="3600" dirty="0" smtClean="0"/>
              <a:t>Necessary with substantive public interest</a:t>
            </a:r>
            <a:endParaRPr lang="en-US" sz="3600" dirty="0"/>
          </a:p>
        </p:txBody>
      </p:sp>
    </p:spTree>
    <p:extLst>
      <p:ext uri="{BB962C8B-B14F-4D97-AF65-F5344CB8AC3E}">
        <p14:creationId xmlns:p14="http://schemas.microsoft.com/office/powerpoint/2010/main" xmlns="" val="32388113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5352</TotalTime>
  <Words>2246</Words>
  <Application>Microsoft Office PowerPoint</Application>
  <PresentationFormat>On-screen Show (4:3)</PresentationFormat>
  <Paragraphs>250</Paragraphs>
  <Slides>23</Slides>
  <Notes>0</Notes>
  <HiddenSlides>0</HiddenSlides>
  <MMClips>1</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Grid</vt:lpstr>
      <vt:lpstr>G.S. 150B-21.3A: Periodic Review and Expiration of Existing Rules</vt:lpstr>
      <vt:lpstr>Flowchart of the process</vt:lpstr>
      <vt:lpstr>Background and overview</vt:lpstr>
      <vt:lpstr>Glossary</vt:lpstr>
      <vt:lpstr>“Public Comment”</vt:lpstr>
      <vt:lpstr>Who is subject to the review?</vt:lpstr>
      <vt:lpstr>If an agency does not conduct the review </vt:lpstr>
      <vt:lpstr>Categories of Rules</vt:lpstr>
      <vt:lpstr>Necessary with substantive public interest</vt:lpstr>
      <vt:lpstr>Necessary without substantive public interest</vt:lpstr>
      <vt:lpstr>Unnecessary</vt:lpstr>
      <vt:lpstr>Step 1: Agency Review</vt:lpstr>
      <vt:lpstr>STEP 1: Agency Review (CONTINUED)</vt:lpstr>
      <vt:lpstr>Step 1: Agency Review (continued)</vt:lpstr>
      <vt:lpstr>Summary of The agency report to RRC</vt:lpstr>
      <vt:lpstr>Step 2:  rrc review and determination</vt:lpstr>
      <vt:lpstr>RRC Review (continued)</vt:lpstr>
      <vt:lpstr>STEP 3:  APO Review</vt:lpstr>
      <vt:lpstr>What this really means</vt:lpstr>
      <vt:lpstr>What this does not mean</vt:lpstr>
      <vt:lpstr>Commission authority to set the timetable for this review</vt:lpstr>
      <vt:lpstr>Exemptions from the review</vt:lpstr>
      <vt:lpstr>What to take away from this presentation</vt:lpstr>
    </vt:vector>
  </TitlesOfParts>
  <Company>NCITS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Law 2013-413</dc:title>
  <dc:creator>Amanda J. Reeder</dc:creator>
  <cp:lastModifiedBy>NC Register</cp:lastModifiedBy>
  <cp:revision>63</cp:revision>
  <dcterms:created xsi:type="dcterms:W3CDTF">2013-09-10T19:18:46Z</dcterms:created>
  <dcterms:modified xsi:type="dcterms:W3CDTF">2013-10-24T13:42:39Z</dcterms:modified>
</cp:coreProperties>
</file>